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6" r:id="rId1"/>
    <p:sldMasterId id="2147483857" r:id="rId2"/>
  </p:sldMasterIdLst>
  <p:notesMasterIdLst>
    <p:notesMasterId r:id="rId21"/>
  </p:notesMasterIdLst>
  <p:sldIdLst>
    <p:sldId id="256" r:id="rId3"/>
    <p:sldId id="257" r:id="rId4"/>
    <p:sldId id="263" r:id="rId5"/>
    <p:sldId id="264" r:id="rId6"/>
    <p:sldId id="260" r:id="rId7"/>
    <p:sldId id="265" r:id="rId8"/>
    <p:sldId id="270" r:id="rId9"/>
    <p:sldId id="266" r:id="rId10"/>
    <p:sldId id="267" r:id="rId11"/>
    <p:sldId id="269" r:id="rId12"/>
    <p:sldId id="275" r:id="rId13"/>
    <p:sldId id="261" r:id="rId14"/>
    <p:sldId id="262" r:id="rId15"/>
    <p:sldId id="258" r:id="rId16"/>
    <p:sldId id="259"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E7C5"/>
    <a:srgbClr val="FFC000"/>
    <a:srgbClr val="ED8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A57C52-2050-AE4F-9ABF-A79849DCB80F}" v="5" dt="2019-12-13T00:36:35.3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95"/>
    <p:restoredTop sz="94694"/>
  </p:normalViewPr>
  <p:slideViewPr>
    <p:cSldViewPr snapToGrid="0" snapToObjects="1">
      <p:cViewPr varScale="1">
        <p:scale>
          <a:sx n="121" d="100"/>
          <a:sy n="121" d="100"/>
        </p:scale>
        <p:origin x="8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0B18CF-3A9E-2941-9573-1C7F8D1F8596}" type="datetimeFigureOut">
              <a:rPr lang="en-US" smtClean="0"/>
              <a:t>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82732D-BB4D-314C-9F76-5323073AEC71}" type="slidenum">
              <a:rPr lang="en-US" smtClean="0"/>
              <a:t>‹#›</a:t>
            </a:fld>
            <a:endParaRPr lang="en-US"/>
          </a:p>
        </p:txBody>
      </p:sp>
    </p:spTree>
    <p:extLst>
      <p:ext uri="{BB962C8B-B14F-4D97-AF65-F5344CB8AC3E}">
        <p14:creationId xmlns:p14="http://schemas.microsoft.com/office/powerpoint/2010/main" val="1636983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501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82732D-BB4D-314C-9F76-5323073AEC71}" type="slidenum">
              <a:rPr lang="en-US" smtClean="0"/>
              <a:t>10</a:t>
            </a:fld>
            <a:endParaRPr lang="en-US"/>
          </a:p>
        </p:txBody>
      </p:sp>
    </p:spTree>
    <p:extLst>
      <p:ext uri="{BB962C8B-B14F-4D97-AF65-F5344CB8AC3E}">
        <p14:creationId xmlns:p14="http://schemas.microsoft.com/office/powerpoint/2010/main" val="1615093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82732D-BB4D-314C-9F76-5323073AEC71}" type="slidenum">
              <a:rPr lang="en-US" smtClean="0"/>
              <a:t>11</a:t>
            </a:fld>
            <a:endParaRPr lang="en-US"/>
          </a:p>
        </p:txBody>
      </p:sp>
    </p:spTree>
    <p:extLst>
      <p:ext uri="{BB962C8B-B14F-4D97-AF65-F5344CB8AC3E}">
        <p14:creationId xmlns:p14="http://schemas.microsoft.com/office/powerpoint/2010/main" val="2427883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82732D-BB4D-314C-9F76-5323073AEC71}" type="slidenum">
              <a:rPr lang="en-US" smtClean="0"/>
              <a:t>12</a:t>
            </a:fld>
            <a:endParaRPr lang="en-US"/>
          </a:p>
        </p:txBody>
      </p:sp>
    </p:spTree>
    <p:extLst>
      <p:ext uri="{BB962C8B-B14F-4D97-AF65-F5344CB8AC3E}">
        <p14:creationId xmlns:p14="http://schemas.microsoft.com/office/powerpoint/2010/main" val="649795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82732D-BB4D-314C-9F76-5323073AEC71}" type="slidenum">
              <a:rPr lang="en-US" smtClean="0"/>
              <a:t>13</a:t>
            </a:fld>
            <a:endParaRPr lang="en-US"/>
          </a:p>
        </p:txBody>
      </p:sp>
    </p:spTree>
    <p:extLst>
      <p:ext uri="{BB962C8B-B14F-4D97-AF65-F5344CB8AC3E}">
        <p14:creationId xmlns:p14="http://schemas.microsoft.com/office/powerpoint/2010/main" val="3140245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82732D-BB4D-314C-9F76-5323073AEC71}" type="slidenum">
              <a:rPr lang="en-US" smtClean="0"/>
              <a:t>14</a:t>
            </a:fld>
            <a:endParaRPr lang="en-US"/>
          </a:p>
        </p:txBody>
      </p:sp>
    </p:spTree>
    <p:extLst>
      <p:ext uri="{BB962C8B-B14F-4D97-AF65-F5344CB8AC3E}">
        <p14:creationId xmlns:p14="http://schemas.microsoft.com/office/powerpoint/2010/main" val="351135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a819a9329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a819a932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056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7a819a9329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7a819a932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79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a819a9329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a819a9329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899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7a819a9329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7a819a932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66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a819a93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a819a93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133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a819a932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a819a932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64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a819a9329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a819a932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3241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a819a932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a819a932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3428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3/1/20</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1269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85781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3/1/20</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57505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819795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517557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3786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45070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85770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97391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84469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5870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3/1/20</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258163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846009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5939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3/1/20</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58226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3491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3/1/20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22359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7552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81490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3/1/20</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590393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3/1/20</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10192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3/1/20</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45379852"/>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5" r:id="rId6"/>
    <p:sldLayoutId id="2147483850" r:id="rId7"/>
    <p:sldLayoutId id="2147483851" r:id="rId8"/>
    <p:sldLayoutId id="2147483852" r:id="rId9"/>
    <p:sldLayoutId id="2147483854" r:id="rId10"/>
    <p:sldLayoutId id="2147483853" r:id="rId11"/>
  </p:sldLayoutIdLst>
  <p:hf sldNum="0" hdr="0" ftr="0" dt="0"/>
  <p:txStyles>
    <p:title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8203169"/>
      </p:ext>
    </p:extLst>
  </p:cSld>
  <p:clrMap bg1="lt1" tx1="dk1" bg2="dk2" tx2="lt2" accent1="accent1" accent2="accent2" accent3="accent3" accent4="accent4" accent5="accent5" accent6="accent6" hlink="hlink" folHlink="folHlink"/>
  <p:sldLayoutIdLst>
    <p:sldLayoutId id="2147483858"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basveeling/pcam"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09211" y="692200"/>
            <a:ext cx="11360800" cy="2736800"/>
          </a:xfrm>
          <a:prstGeom prst="rect">
            <a:avLst/>
          </a:prstGeom>
        </p:spPr>
        <p:txBody>
          <a:bodyPr spcFirstLastPara="1" wrap="square" lIns="121900" tIns="121900" rIns="121900" bIns="121900" anchor="b" anchorCtr="0">
            <a:noAutofit/>
          </a:bodyPr>
          <a:lstStyle/>
          <a:p>
            <a:r>
              <a:rPr lang="en" sz="4000"/>
              <a:t>Classification of Breast Metastasis Whole-Slide Images for CAMELYON 17 Challenge </a:t>
            </a:r>
            <a:endParaRPr sz="4000" dirty="0"/>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wrap="square" lIns="121900" tIns="121900" rIns="121900" bIns="121900" anchor="t" anchorCtr="0">
            <a:noAutofit/>
          </a:bodyPr>
          <a:lstStyle/>
          <a:p>
            <a:pPr marL="0" indent="0"/>
            <a:r>
              <a:rPr lang="en" dirty="0"/>
              <a:t>Dong Liang, Li Ai, Shuang Zhou</a:t>
            </a:r>
            <a:endParaRPr dirty="0"/>
          </a:p>
        </p:txBody>
      </p:sp>
    </p:spTree>
    <p:extLst>
      <p:ext uri="{BB962C8B-B14F-4D97-AF65-F5344CB8AC3E}">
        <p14:creationId xmlns:p14="http://schemas.microsoft.com/office/powerpoint/2010/main" val="468764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9">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11">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13">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FA5724D0-B5FA-AF4A-9D6F-DB1B8EACA256}"/>
              </a:ext>
            </a:extLst>
          </p:cNvPr>
          <p:cNvSpPr txBox="1"/>
          <p:nvPr/>
        </p:nvSpPr>
        <p:spPr>
          <a:xfrm>
            <a:off x="538510" y="1037967"/>
            <a:ext cx="3460734" cy="4709131"/>
          </a:xfrm>
          <a:prstGeom prst="rect">
            <a:avLst/>
          </a:prstGeom>
        </p:spPr>
        <p:txBody>
          <a:bodyPr vert="horz" lIns="91440" tIns="45720" rIns="91440" bIns="45720" rtlCol="0" anchor="ctr">
            <a:normAutofit/>
          </a:bodyPr>
          <a:lstStyle/>
          <a:p>
            <a:pPr defTabSz="457200">
              <a:spcBef>
                <a:spcPct val="0"/>
              </a:spcBef>
              <a:spcAft>
                <a:spcPts val="600"/>
              </a:spcAft>
            </a:pPr>
            <a:r>
              <a:rPr lang="en-US" sz="2800" cap="all" dirty="0">
                <a:solidFill>
                  <a:srgbClr val="FFFEFF"/>
                </a:solidFill>
                <a:ea typeface="+mj-ea"/>
                <a:cs typeface="+mj-cs"/>
              </a:rPr>
              <a:t>Targeted Dynamic training</a:t>
            </a:r>
          </a:p>
        </p:txBody>
      </p:sp>
      <p:sp>
        <p:nvSpPr>
          <p:cNvPr id="53" name="TextBox 4">
            <a:extLst>
              <a:ext uri="{FF2B5EF4-FFF2-40B4-BE49-F238E27FC236}">
                <a16:creationId xmlns:a16="http://schemas.microsoft.com/office/drawing/2014/main" id="{D4460187-568D-E740-8908-68F8C5578D9A}"/>
              </a:ext>
            </a:extLst>
          </p:cNvPr>
          <p:cNvSpPr txBox="1"/>
          <p:nvPr/>
        </p:nvSpPr>
        <p:spPr>
          <a:xfrm>
            <a:off x="4225841" y="874202"/>
            <a:ext cx="7570925" cy="5430513"/>
          </a:xfrm>
          <a:prstGeom prst="rect">
            <a:avLst/>
          </a:prstGeom>
        </p:spPr>
        <p:txBody>
          <a:bodyPr vert="horz" lIns="91440" tIns="45720" rIns="91440" bIns="45720" rtlCol="0" anchor="ctr">
            <a:normAutofit fontScale="92500" lnSpcReduction="10000"/>
          </a:bodyPr>
          <a:lstStyle/>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900" b="1" dirty="0">
                <a:solidFill>
                  <a:schemeClr val="tx1">
                    <a:lumMod val="75000"/>
                    <a:lumOff val="25000"/>
                  </a:schemeClr>
                </a:solidFill>
              </a:rPr>
              <a:t>Basic assumption: </a:t>
            </a:r>
            <a:r>
              <a:rPr lang="en-US" sz="1900" dirty="0">
                <a:solidFill>
                  <a:schemeClr val="tx1">
                    <a:lumMod val="75000"/>
                    <a:lumOff val="25000"/>
                  </a:schemeClr>
                </a:solidFill>
              </a:rPr>
              <a:t>The quality of training results depends to a large extent on the composition of training samples. A good training process should take into account both consolidation and improvement.</a:t>
            </a:r>
            <a:endParaRPr lang="en-US" sz="1900" b="1" dirty="0">
              <a:solidFill>
                <a:schemeClr val="tx1">
                  <a:lumMod val="75000"/>
                  <a:lumOff val="25000"/>
                </a:schemeClr>
              </a:solidFill>
            </a:endParaRPr>
          </a:p>
          <a:p>
            <a:pPr defTabSz="457200">
              <a:lnSpc>
                <a:spcPct val="90000"/>
              </a:lnSpc>
              <a:spcBef>
                <a:spcPct val="20000"/>
              </a:spcBef>
              <a:spcAft>
                <a:spcPts val="600"/>
              </a:spcAft>
              <a:buClr>
                <a:schemeClr val="accent1"/>
              </a:buClr>
              <a:buSzPct val="92000"/>
            </a:pPr>
            <a:r>
              <a:rPr lang="en-US" sz="1900" b="1" dirty="0">
                <a:solidFill>
                  <a:schemeClr val="tx1">
                    <a:lumMod val="75000"/>
                    <a:lumOff val="25000"/>
                  </a:schemeClr>
                </a:solidFill>
              </a:rPr>
              <a:t>	</a:t>
            </a:r>
          </a:p>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900" b="1" dirty="0">
                <a:solidFill>
                  <a:schemeClr val="tx1">
                    <a:lumMod val="75000"/>
                    <a:lumOff val="25000"/>
                  </a:schemeClr>
                </a:solidFill>
              </a:rPr>
              <a:t>Composition of training samples </a:t>
            </a:r>
            <a:r>
              <a:rPr lang="en-US" sz="1900" dirty="0">
                <a:solidFill>
                  <a:schemeClr val="tx1">
                    <a:lumMod val="75000"/>
                    <a:lumOff val="25000"/>
                  </a:schemeClr>
                </a:solidFill>
              </a:rPr>
              <a:t>: </a:t>
            </a:r>
          </a:p>
          <a:p>
            <a:pPr lvl="1" defTabSz="457200">
              <a:lnSpc>
                <a:spcPct val="90000"/>
              </a:lnSpc>
              <a:spcBef>
                <a:spcPct val="20000"/>
              </a:spcBef>
              <a:spcAft>
                <a:spcPts val="600"/>
              </a:spcAft>
              <a:buClr>
                <a:schemeClr val="accent1"/>
              </a:buClr>
              <a:buSzPct val="92000"/>
            </a:pPr>
            <a:r>
              <a:rPr lang="en-US" sz="1900" dirty="0">
                <a:solidFill>
                  <a:schemeClr val="tx1">
                    <a:lumMod val="75000"/>
                    <a:lumOff val="25000"/>
                  </a:schemeClr>
                </a:solidFill>
              </a:rPr>
              <a:t>α % consolidation + (100 – α) % improvement;  (0 &lt; a &lt; 100)</a:t>
            </a: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900" b="1" dirty="0">
              <a:solidFill>
                <a:schemeClr val="tx1">
                  <a:lumMod val="75000"/>
                  <a:lumOff val="25000"/>
                </a:schemeClr>
              </a:solidFill>
            </a:endParaRPr>
          </a:p>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900" b="1" dirty="0">
                <a:solidFill>
                  <a:schemeClr val="tx1">
                    <a:lumMod val="75000"/>
                    <a:lumOff val="25000"/>
                  </a:schemeClr>
                </a:solidFill>
              </a:rPr>
              <a:t>Hypothesis: </a:t>
            </a:r>
            <a:r>
              <a:rPr lang="en-US" sz="1900" dirty="0">
                <a:solidFill>
                  <a:schemeClr val="tx1">
                    <a:lumMod val="75000"/>
                    <a:lumOff val="25000"/>
                  </a:schemeClr>
                </a:solidFill>
              </a:rPr>
              <a:t>In the final stage of training</a:t>
            </a:r>
            <a:r>
              <a:rPr lang="zh-CN" altLang="en-US" sz="1900" dirty="0">
                <a:solidFill>
                  <a:schemeClr val="tx1">
                    <a:lumMod val="75000"/>
                    <a:lumOff val="25000"/>
                  </a:schemeClr>
                </a:solidFill>
              </a:rPr>
              <a:t> </a:t>
            </a:r>
            <a:r>
              <a:rPr lang="en-US" sz="1900" dirty="0">
                <a:solidFill>
                  <a:schemeClr val="tx1">
                    <a:lumMod val="75000"/>
                    <a:lumOff val="25000"/>
                  </a:schemeClr>
                </a:solidFill>
              </a:rPr>
              <a:t>when the model has learned most features and encountered a bottleneck in the accuracy rate, dynamic training can strengthen the model by exposing it</a:t>
            </a:r>
            <a:r>
              <a:rPr lang="zh-CN" altLang="en-US" sz="1900" dirty="0">
                <a:solidFill>
                  <a:schemeClr val="tx1">
                    <a:lumMod val="75000"/>
                    <a:lumOff val="25000"/>
                  </a:schemeClr>
                </a:solidFill>
              </a:rPr>
              <a:t> </a:t>
            </a:r>
            <a:r>
              <a:rPr lang="en-US" sz="1900" dirty="0">
                <a:solidFill>
                  <a:schemeClr val="tx1">
                    <a:lumMod val="75000"/>
                    <a:lumOff val="25000"/>
                  </a:schemeClr>
                </a:solidFill>
              </a:rPr>
              <a:t>to more new error-prone samples.</a:t>
            </a: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900" dirty="0">
              <a:solidFill>
                <a:schemeClr val="tx1">
                  <a:lumMod val="75000"/>
                  <a:lumOff val="25000"/>
                </a:schemeClr>
              </a:solidFill>
            </a:endParaRPr>
          </a:p>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900" b="1" dirty="0">
                <a:solidFill>
                  <a:schemeClr val="tx1">
                    <a:lumMod val="75000"/>
                    <a:lumOff val="25000"/>
                  </a:schemeClr>
                </a:solidFill>
              </a:rPr>
              <a:t>Key point: </a:t>
            </a:r>
            <a:r>
              <a:rPr lang="en-US" sz="1900" dirty="0">
                <a:solidFill>
                  <a:schemeClr val="tx1">
                    <a:lumMod val="75000"/>
                    <a:lumOff val="25000"/>
                  </a:schemeClr>
                </a:solidFill>
              </a:rPr>
              <a:t>Find two groups of latent embeddings corresponding to the correctly labeled and mislabeled samples, and distinguish them as much as possible in the latent space. </a:t>
            </a: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900" dirty="0">
              <a:solidFill>
                <a:schemeClr val="tx1">
                  <a:lumMod val="75000"/>
                  <a:lumOff val="25000"/>
                </a:schemeClr>
              </a:solidFill>
            </a:endParaRPr>
          </a:p>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900" b="1" dirty="0">
                <a:solidFill>
                  <a:schemeClr val="tx1">
                    <a:lumMod val="75000"/>
                    <a:lumOff val="25000"/>
                  </a:schemeClr>
                </a:solidFill>
              </a:rPr>
              <a:t>Implementation: </a:t>
            </a:r>
            <a:r>
              <a:rPr lang="en-US" sz="1900" dirty="0">
                <a:solidFill>
                  <a:schemeClr val="tx1">
                    <a:lumMod val="75000"/>
                    <a:lumOff val="25000"/>
                  </a:schemeClr>
                </a:solidFill>
              </a:rPr>
              <a:t>Siamese neural network version, Autoencoder version</a:t>
            </a: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400" dirty="0">
              <a:solidFill>
                <a:schemeClr val="tx1">
                  <a:lumMod val="75000"/>
                  <a:lumOff val="25000"/>
                </a:schemeClr>
              </a:solidFill>
            </a:endParaRPr>
          </a:p>
        </p:txBody>
      </p:sp>
    </p:spTree>
    <p:extLst>
      <p:ext uri="{BB962C8B-B14F-4D97-AF65-F5344CB8AC3E}">
        <p14:creationId xmlns:p14="http://schemas.microsoft.com/office/powerpoint/2010/main" val="4208605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A5724D0-B5FA-AF4A-9D6F-DB1B8EACA256}"/>
              </a:ext>
            </a:extLst>
          </p:cNvPr>
          <p:cNvSpPr txBox="1"/>
          <p:nvPr/>
        </p:nvSpPr>
        <p:spPr>
          <a:xfrm>
            <a:off x="694481" y="1113764"/>
            <a:ext cx="3534425" cy="4624327"/>
          </a:xfrm>
          <a:prstGeom prst="rect">
            <a:avLst/>
          </a:prstGeom>
        </p:spPr>
        <p:txBody>
          <a:bodyPr vert="horz" lIns="91440" tIns="45720" rIns="91440" bIns="45720" rtlCol="0" anchor="ctr">
            <a:normAutofit/>
          </a:bodyPr>
          <a:lstStyle/>
          <a:p>
            <a:pPr defTabSz="457200">
              <a:spcBef>
                <a:spcPct val="0"/>
              </a:spcBef>
              <a:spcAft>
                <a:spcPts val="600"/>
              </a:spcAft>
            </a:pPr>
            <a:r>
              <a:rPr lang="en-US" sz="3200" cap="all" dirty="0">
                <a:solidFill>
                  <a:srgbClr val="FFFFFF"/>
                </a:solidFill>
                <a:latin typeface="+mj-lt"/>
                <a:ea typeface="+mj-ea"/>
                <a:cs typeface="+mj-cs"/>
              </a:rPr>
              <a:t>Prototype of algorithm</a:t>
            </a:r>
          </a:p>
        </p:txBody>
      </p:sp>
      <p:sp>
        <p:nvSpPr>
          <p:cNvPr id="53" name="TextBox 4">
            <a:extLst>
              <a:ext uri="{FF2B5EF4-FFF2-40B4-BE49-F238E27FC236}">
                <a16:creationId xmlns:a16="http://schemas.microsoft.com/office/drawing/2014/main" id="{D4460187-568D-E740-8908-68F8C5578D9A}"/>
              </a:ext>
            </a:extLst>
          </p:cNvPr>
          <p:cNvSpPr txBox="1"/>
          <p:nvPr/>
        </p:nvSpPr>
        <p:spPr>
          <a:xfrm>
            <a:off x="4791335" y="639347"/>
            <a:ext cx="7234761" cy="5888773"/>
          </a:xfrm>
          <a:prstGeom prst="rect">
            <a:avLst/>
          </a:prstGeom>
        </p:spPr>
        <p:txBody>
          <a:bodyPr vert="horz" lIns="91440" tIns="45720" rIns="91440" bIns="45720" rtlCol="0" anchor="ctr">
            <a:noAutofit/>
          </a:bodyPr>
          <a:lstStyle/>
          <a:p>
            <a:pPr defTabSz="457200">
              <a:lnSpc>
                <a:spcPct val="90000"/>
              </a:lnSpc>
              <a:spcBef>
                <a:spcPct val="20000"/>
              </a:spcBef>
              <a:spcAft>
                <a:spcPts val="600"/>
              </a:spcAft>
              <a:buClr>
                <a:schemeClr val="accent1"/>
              </a:buClr>
              <a:buSzPct val="92000"/>
            </a:pPr>
            <a:r>
              <a:rPr lang="en-US" b="1" dirty="0">
                <a:solidFill>
                  <a:schemeClr val="tx1">
                    <a:lumMod val="75000"/>
                    <a:lumOff val="25000"/>
                  </a:schemeClr>
                </a:solidFill>
              </a:rPr>
              <a:t>TARGETED DYNAMIC TRAINING</a:t>
            </a:r>
          </a:p>
          <a:p>
            <a:pPr defTabSz="457200">
              <a:lnSpc>
                <a:spcPct val="90000"/>
              </a:lnSpc>
              <a:spcBef>
                <a:spcPct val="20000"/>
              </a:spcBef>
              <a:spcAft>
                <a:spcPts val="600"/>
              </a:spcAft>
              <a:buClr>
                <a:schemeClr val="accent1"/>
              </a:buClr>
              <a:buSzPct val="92000"/>
            </a:pPr>
            <a:r>
              <a:rPr lang="en-US" dirty="0">
                <a:solidFill>
                  <a:schemeClr val="tx1">
                    <a:lumMod val="75000"/>
                    <a:lumOff val="25000"/>
                  </a:schemeClr>
                </a:solidFill>
              </a:rPr>
              <a:t>1. Randomly sample 1 % of test dataset </a:t>
            </a:r>
            <a:r>
              <a:rPr lang="en-US" dirty="0">
                <a:solidFill>
                  <a:schemeClr val="tx1">
                    <a:lumMod val="75000"/>
                    <a:lumOff val="25000"/>
                  </a:schemeClr>
                </a:solidFill>
                <a:sym typeface="Wingdings" pitchFamily="2" charset="2"/>
              </a:rPr>
              <a:t> </a:t>
            </a:r>
            <a:r>
              <a:rPr lang="en-US" dirty="0" err="1">
                <a:solidFill>
                  <a:schemeClr val="tx1">
                    <a:lumMod val="75000"/>
                    <a:lumOff val="25000"/>
                  </a:schemeClr>
                </a:solidFill>
              </a:rPr>
              <a:t>samplar</a:t>
            </a:r>
            <a:r>
              <a:rPr lang="en-US" dirty="0">
                <a:solidFill>
                  <a:schemeClr val="tx1">
                    <a:lumMod val="75000"/>
                    <a:lumOff val="25000"/>
                  </a:schemeClr>
                </a:solidFill>
              </a:rPr>
              <a:t>; the remaining 99 % of test dataset </a:t>
            </a:r>
            <a:r>
              <a:rPr lang="en-US" dirty="0">
                <a:solidFill>
                  <a:schemeClr val="tx1">
                    <a:lumMod val="75000"/>
                    <a:lumOff val="25000"/>
                  </a:schemeClr>
                </a:solidFill>
                <a:sym typeface="Wingdings" pitchFamily="2" charset="2"/>
              </a:rPr>
              <a:t> new test dataset</a:t>
            </a:r>
            <a:endParaRPr lang="en-US" dirty="0">
              <a:solidFill>
                <a:schemeClr val="tx1">
                  <a:lumMod val="75000"/>
                  <a:lumOff val="25000"/>
                </a:schemeClr>
              </a:solidFill>
            </a:endParaRPr>
          </a:p>
          <a:p>
            <a:pPr defTabSz="457200">
              <a:lnSpc>
                <a:spcPct val="90000"/>
              </a:lnSpc>
              <a:spcBef>
                <a:spcPct val="20000"/>
              </a:spcBef>
              <a:spcAft>
                <a:spcPts val="600"/>
              </a:spcAft>
              <a:buClr>
                <a:schemeClr val="accent1"/>
              </a:buClr>
              <a:buSzPct val="92000"/>
            </a:pPr>
            <a:br>
              <a:rPr lang="en-US" dirty="0">
                <a:solidFill>
                  <a:schemeClr val="tx1">
                    <a:lumMod val="75000"/>
                    <a:lumOff val="25000"/>
                  </a:schemeClr>
                </a:solidFill>
              </a:rPr>
            </a:br>
            <a:r>
              <a:rPr lang="en-US" dirty="0">
                <a:solidFill>
                  <a:schemeClr val="tx1">
                    <a:lumMod val="75000"/>
                    <a:lumOff val="25000"/>
                  </a:schemeClr>
                </a:solidFill>
              </a:rPr>
              <a:t>2. Partition the </a:t>
            </a:r>
            <a:r>
              <a:rPr lang="en-US" dirty="0" err="1">
                <a:solidFill>
                  <a:schemeClr val="tx1">
                    <a:lumMod val="75000"/>
                    <a:lumOff val="25000"/>
                  </a:schemeClr>
                </a:solidFill>
              </a:rPr>
              <a:t>samplar</a:t>
            </a:r>
            <a:r>
              <a:rPr lang="en-US" dirty="0">
                <a:solidFill>
                  <a:schemeClr val="tx1">
                    <a:lumMod val="75000"/>
                    <a:lumOff val="25000"/>
                  </a:schemeClr>
                </a:solidFill>
              </a:rPr>
              <a:t> into two cohorts of mislabeled and correctly labeled samples based on the model prediction. </a:t>
            </a:r>
          </a:p>
          <a:p>
            <a:pPr defTabSz="457200">
              <a:lnSpc>
                <a:spcPct val="90000"/>
              </a:lnSpc>
              <a:spcBef>
                <a:spcPct val="20000"/>
              </a:spcBef>
              <a:spcAft>
                <a:spcPts val="600"/>
              </a:spcAft>
              <a:buClr>
                <a:schemeClr val="accent1"/>
              </a:buClr>
              <a:buSzPct val="92000"/>
            </a:pPr>
            <a:br>
              <a:rPr lang="en-US" dirty="0">
                <a:solidFill>
                  <a:schemeClr val="tx1">
                    <a:lumMod val="75000"/>
                    <a:lumOff val="25000"/>
                  </a:schemeClr>
                </a:solidFill>
              </a:rPr>
            </a:br>
            <a:r>
              <a:rPr lang="en-US" dirty="0">
                <a:solidFill>
                  <a:schemeClr val="tx1">
                    <a:lumMod val="75000"/>
                    <a:lumOff val="25000"/>
                  </a:schemeClr>
                </a:solidFill>
              </a:rPr>
              <a:t>3. Calculate the per-sample probability of being mislabeled for the valid dataset (error-prone).</a:t>
            </a:r>
            <a:br>
              <a:rPr lang="en-US" dirty="0">
                <a:solidFill>
                  <a:schemeClr val="tx1">
                    <a:lumMod val="75000"/>
                    <a:lumOff val="25000"/>
                  </a:schemeClr>
                </a:solidFill>
              </a:rPr>
            </a:br>
            <a:endParaRPr lang="en-US" dirty="0">
              <a:solidFill>
                <a:schemeClr val="tx1">
                  <a:lumMod val="75000"/>
                  <a:lumOff val="25000"/>
                </a:schemeClr>
              </a:solidFill>
            </a:endParaRPr>
          </a:p>
          <a:p>
            <a:r>
              <a:rPr lang="en-US" dirty="0"/>
              <a:t>4. Adjust the composition of the new training samples as follows: </a:t>
            </a:r>
          </a:p>
          <a:p>
            <a:r>
              <a:rPr lang="en-US" altLang="zh-CN" dirty="0"/>
              <a:t>α</a:t>
            </a:r>
            <a:r>
              <a:rPr lang="en-US" dirty="0"/>
              <a:t> % random training samples  + (1 </a:t>
            </a:r>
            <a:r>
              <a:rPr lang="en-US" altLang="zh-CN" dirty="0"/>
              <a:t>– α</a:t>
            </a:r>
            <a:r>
              <a:rPr lang="en-US" dirty="0"/>
              <a:t>) % error-prone valid samples, where 1 - </a:t>
            </a:r>
            <a:r>
              <a:rPr lang="en-US" altLang="zh-CN" dirty="0"/>
              <a:t>α</a:t>
            </a:r>
            <a:r>
              <a:rPr lang="en-US" dirty="0"/>
              <a:t> is proportional to test accuracy of the image classifier (or simply set a = 0)</a:t>
            </a:r>
          </a:p>
          <a:p>
            <a:pPr defTabSz="457200">
              <a:lnSpc>
                <a:spcPct val="90000"/>
              </a:lnSpc>
              <a:spcBef>
                <a:spcPct val="20000"/>
              </a:spcBef>
              <a:spcAft>
                <a:spcPts val="600"/>
              </a:spcAft>
              <a:buClr>
                <a:schemeClr val="accent1"/>
              </a:buClr>
              <a:buSzPct val="92000"/>
            </a:pPr>
            <a:endParaRPr lang="en-US" dirty="0">
              <a:solidFill>
                <a:schemeClr val="tx1">
                  <a:lumMod val="75000"/>
                  <a:lumOff val="25000"/>
                </a:schemeClr>
              </a:solidFill>
            </a:endParaRPr>
          </a:p>
          <a:p>
            <a:pPr defTabSz="457200">
              <a:lnSpc>
                <a:spcPct val="90000"/>
              </a:lnSpc>
              <a:spcBef>
                <a:spcPct val="20000"/>
              </a:spcBef>
              <a:spcAft>
                <a:spcPts val="600"/>
              </a:spcAft>
              <a:buClr>
                <a:schemeClr val="accent1"/>
              </a:buClr>
              <a:buSzPct val="92000"/>
            </a:pPr>
            <a:r>
              <a:rPr lang="en-US" dirty="0">
                <a:solidFill>
                  <a:schemeClr val="tx1">
                    <a:lumMod val="75000"/>
                    <a:lumOff val="25000"/>
                  </a:schemeClr>
                </a:solidFill>
              </a:rPr>
              <a:t>5. Retrain the model with the new training samples. Calculate the test accuracy.</a:t>
            </a:r>
          </a:p>
          <a:p>
            <a:pPr defTabSz="457200">
              <a:lnSpc>
                <a:spcPct val="90000"/>
              </a:lnSpc>
              <a:spcBef>
                <a:spcPct val="20000"/>
              </a:spcBef>
              <a:spcAft>
                <a:spcPts val="600"/>
              </a:spcAft>
              <a:buClr>
                <a:schemeClr val="accent1"/>
              </a:buClr>
              <a:buSzPct val="92000"/>
            </a:pPr>
            <a:endParaRPr lang="en-US" dirty="0">
              <a:solidFill>
                <a:schemeClr val="tx1">
                  <a:lumMod val="75000"/>
                  <a:lumOff val="25000"/>
                </a:schemeClr>
              </a:solidFill>
            </a:endParaRPr>
          </a:p>
          <a:p>
            <a:pPr defTabSz="457200">
              <a:lnSpc>
                <a:spcPct val="90000"/>
              </a:lnSpc>
              <a:spcBef>
                <a:spcPct val="20000"/>
              </a:spcBef>
              <a:spcAft>
                <a:spcPts val="600"/>
              </a:spcAft>
              <a:buClr>
                <a:schemeClr val="accent1"/>
              </a:buClr>
              <a:buSzPct val="92000"/>
            </a:pPr>
            <a:r>
              <a:rPr lang="en-US" dirty="0"/>
              <a:t>6. Repeat step 1- 5 until the test accuracy converges</a:t>
            </a:r>
            <a:endParaRPr lang="en-US" dirty="0">
              <a:solidFill>
                <a:schemeClr val="tx1">
                  <a:lumMod val="75000"/>
                  <a:lumOff val="25000"/>
                </a:schemeClr>
              </a:solidFill>
            </a:endParaRP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dirty="0">
              <a:solidFill>
                <a:schemeClr val="tx1">
                  <a:lumMod val="75000"/>
                  <a:lumOff val="25000"/>
                </a:schemeClr>
              </a:solidFill>
            </a:endParaRPr>
          </a:p>
        </p:txBody>
      </p:sp>
    </p:spTree>
    <p:extLst>
      <p:ext uri="{BB962C8B-B14F-4D97-AF65-F5344CB8AC3E}">
        <p14:creationId xmlns:p14="http://schemas.microsoft.com/office/powerpoint/2010/main" val="2506556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9878FB-B5CE-8442-8BE9-6DCF5A3F8009}"/>
              </a:ext>
            </a:extLst>
          </p:cNvPr>
          <p:cNvSpPr txBox="1"/>
          <p:nvPr/>
        </p:nvSpPr>
        <p:spPr>
          <a:xfrm>
            <a:off x="555465" y="63904"/>
            <a:ext cx="7734169" cy="646331"/>
          </a:xfrm>
          <a:prstGeom prst="rect">
            <a:avLst/>
          </a:prstGeom>
          <a:noFill/>
        </p:spPr>
        <p:txBody>
          <a:bodyPr wrap="none" rtlCol="0">
            <a:spAutoFit/>
          </a:bodyPr>
          <a:lstStyle/>
          <a:p>
            <a:r>
              <a:rPr lang="en-US" sz="2800" dirty="0"/>
              <a:t>Per-sample </a:t>
            </a:r>
            <a:r>
              <a:rPr lang="en-US" sz="3600" dirty="0"/>
              <a:t>latent feature </a:t>
            </a:r>
            <a:r>
              <a:rPr lang="en-US" sz="2800" dirty="0"/>
              <a:t>using autoencoder</a:t>
            </a:r>
          </a:p>
        </p:txBody>
      </p:sp>
      <p:grpSp>
        <p:nvGrpSpPr>
          <p:cNvPr id="3" name="Group 2">
            <a:extLst>
              <a:ext uri="{FF2B5EF4-FFF2-40B4-BE49-F238E27FC236}">
                <a16:creationId xmlns:a16="http://schemas.microsoft.com/office/drawing/2014/main" id="{24EC7F2A-BEC8-544D-A152-17EE6B6CFBB4}"/>
              </a:ext>
            </a:extLst>
          </p:cNvPr>
          <p:cNvGrpSpPr/>
          <p:nvPr/>
        </p:nvGrpSpPr>
        <p:grpSpPr>
          <a:xfrm>
            <a:off x="555465" y="946592"/>
            <a:ext cx="9437077" cy="4964815"/>
            <a:chOff x="555465" y="946592"/>
            <a:chExt cx="9437077" cy="4964815"/>
          </a:xfrm>
        </p:grpSpPr>
        <p:sp>
          <p:nvSpPr>
            <p:cNvPr id="24" name="Rounded Rectangle 23">
              <a:extLst>
                <a:ext uri="{FF2B5EF4-FFF2-40B4-BE49-F238E27FC236}">
                  <a16:creationId xmlns:a16="http://schemas.microsoft.com/office/drawing/2014/main" id="{B73B6B34-5281-5949-B198-5A54DB7A714F}"/>
                </a:ext>
              </a:extLst>
            </p:cNvPr>
            <p:cNvSpPr/>
            <p:nvPr/>
          </p:nvSpPr>
          <p:spPr>
            <a:xfrm>
              <a:off x="555465" y="946592"/>
              <a:ext cx="9437077" cy="4964815"/>
            </a:xfrm>
            <a:prstGeom prst="roundRect">
              <a:avLst>
                <a:gd name="adj" fmla="val 5672"/>
              </a:avLst>
            </a:prstGeom>
            <a:solidFill>
              <a:srgbClr val="00B0F0">
                <a:alpha val="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26F11B3-3719-CB43-A6B4-6AEA9843A89D}"/>
                </a:ext>
              </a:extLst>
            </p:cNvPr>
            <p:cNvSpPr/>
            <p:nvPr/>
          </p:nvSpPr>
          <p:spPr>
            <a:xfrm>
              <a:off x="4361499" y="3321274"/>
              <a:ext cx="2485761" cy="103933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Autoencoder </a:t>
              </a:r>
            </a:p>
          </p:txBody>
        </p:sp>
        <p:sp>
          <p:nvSpPr>
            <p:cNvPr id="7" name="Rounded Rectangle 6">
              <a:extLst>
                <a:ext uri="{FF2B5EF4-FFF2-40B4-BE49-F238E27FC236}">
                  <a16:creationId xmlns:a16="http://schemas.microsoft.com/office/drawing/2014/main" id="{11C9A1B0-6979-8A41-8AB6-FED8C9C84B28}"/>
                </a:ext>
              </a:extLst>
            </p:cNvPr>
            <p:cNvSpPr/>
            <p:nvPr/>
          </p:nvSpPr>
          <p:spPr>
            <a:xfrm>
              <a:off x="7762099" y="2653401"/>
              <a:ext cx="1640699" cy="103933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Misclassified</a:t>
              </a:r>
            </a:p>
          </p:txBody>
        </p:sp>
        <p:cxnSp>
          <p:nvCxnSpPr>
            <p:cNvPr id="9" name="Straight Arrow Connector 8">
              <a:extLst>
                <a:ext uri="{FF2B5EF4-FFF2-40B4-BE49-F238E27FC236}">
                  <a16:creationId xmlns:a16="http://schemas.microsoft.com/office/drawing/2014/main" id="{149B39B2-9E7A-D040-825A-0E19B642F6EE}"/>
                </a:ext>
              </a:extLst>
            </p:cNvPr>
            <p:cNvCxnSpPr>
              <a:cxnSpLocks/>
            </p:cNvCxnSpPr>
            <p:nvPr/>
          </p:nvCxnSpPr>
          <p:spPr>
            <a:xfrm flipV="1">
              <a:off x="6915663" y="3271236"/>
              <a:ext cx="778033" cy="284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2132ED3-7668-AB4C-914D-254B34F6CC4A}"/>
                </a:ext>
              </a:extLst>
            </p:cNvPr>
            <p:cNvCxnSpPr>
              <a:cxnSpLocks/>
            </p:cNvCxnSpPr>
            <p:nvPr/>
          </p:nvCxnSpPr>
          <p:spPr>
            <a:xfrm>
              <a:off x="6915663" y="4360608"/>
              <a:ext cx="778033" cy="640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B533FE-7AA4-6C49-AD5F-9B37116871A6}"/>
                </a:ext>
              </a:extLst>
            </p:cNvPr>
            <p:cNvSpPr txBox="1"/>
            <p:nvPr/>
          </p:nvSpPr>
          <p:spPr>
            <a:xfrm>
              <a:off x="7605642" y="1815199"/>
              <a:ext cx="1953612" cy="369332"/>
            </a:xfrm>
            <a:prstGeom prst="rect">
              <a:avLst/>
            </a:prstGeom>
            <a:solidFill>
              <a:schemeClr val="accent5">
                <a:lumMod val="75000"/>
              </a:schemeClr>
            </a:solidFill>
          </p:spPr>
          <p:txBody>
            <a:bodyPr wrap="none" rtlCol="0">
              <a:spAutoFit/>
            </a:bodyPr>
            <a:lstStyle/>
            <a:p>
              <a:r>
                <a:rPr lang="en-US"/>
                <a:t>Latent embedding</a:t>
              </a:r>
            </a:p>
          </p:txBody>
        </p:sp>
        <p:sp>
          <p:nvSpPr>
            <p:cNvPr id="21" name="Rounded Rectangle 20">
              <a:extLst>
                <a:ext uri="{FF2B5EF4-FFF2-40B4-BE49-F238E27FC236}">
                  <a16:creationId xmlns:a16="http://schemas.microsoft.com/office/drawing/2014/main" id="{3B07F73A-7621-4742-A210-B63F41F5DDCF}"/>
                </a:ext>
              </a:extLst>
            </p:cNvPr>
            <p:cNvSpPr/>
            <p:nvPr/>
          </p:nvSpPr>
          <p:spPr>
            <a:xfrm>
              <a:off x="7774457" y="4530941"/>
              <a:ext cx="1640699" cy="103933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Correctly classified</a:t>
              </a:r>
            </a:p>
          </p:txBody>
        </p:sp>
        <p:sp>
          <p:nvSpPr>
            <p:cNvPr id="26" name="Oval 25">
              <a:extLst>
                <a:ext uri="{FF2B5EF4-FFF2-40B4-BE49-F238E27FC236}">
                  <a16:creationId xmlns:a16="http://schemas.microsoft.com/office/drawing/2014/main" id="{099ED846-B886-8C49-830B-C37278FEB82A}"/>
                </a:ext>
              </a:extLst>
            </p:cNvPr>
            <p:cNvSpPr/>
            <p:nvPr/>
          </p:nvSpPr>
          <p:spPr>
            <a:xfrm>
              <a:off x="912726" y="3097287"/>
              <a:ext cx="2908205" cy="1474706"/>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Misclassified</a:t>
              </a:r>
            </a:p>
            <a:p>
              <a:r>
                <a:rPr lang="en-US" dirty="0"/>
                <a:t>Correctly classified</a:t>
              </a:r>
            </a:p>
          </p:txBody>
        </p:sp>
        <p:cxnSp>
          <p:nvCxnSpPr>
            <p:cNvPr id="28" name="Straight Arrow Connector 27">
              <a:extLst>
                <a:ext uri="{FF2B5EF4-FFF2-40B4-BE49-F238E27FC236}">
                  <a16:creationId xmlns:a16="http://schemas.microsoft.com/office/drawing/2014/main" id="{3D5C48DB-3672-3944-865D-94445B451B8D}"/>
                </a:ext>
              </a:extLst>
            </p:cNvPr>
            <p:cNvCxnSpPr>
              <a:cxnSpLocks/>
            </p:cNvCxnSpPr>
            <p:nvPr/>
          </p:nvCxnSpPr>
          <p:spPr>
            <a:xfrm>
              <a:off x="3964076" y="3828313"/>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01F2DE49-6E53-5447-BEF1-99BA273099DF}"/>
                </a:ext>
              </a:extLst>
            </p:cNvPr>
            <p:cNvSpPr/>
            <p:nvPr/>
          </p:nvSpPr>
          <p:spPr>
            <a:xfrm>
              <a:off x="820575" y="1964173"/>
              <a:ext cx="3092506" cy="3606106"/>
            </a:xfrm>
            <a:prstGeom prst="roundRect">
              <a:avLst/>
            </a:prstGeom>
            <a:solidFill>
              <a:srgbClr val="F5E7C5">
                <a:alpha val="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EEE94579-1C46-2A40-9DD6-905DE479A848}"/>
                </a:ext>
              </a:extLst>
            </p:cNvPr>
            <p:cNvSpPr txBox="1"/>
            <p:nvPr/>
          </p:nvSpPr>
          <p:spPr>
            <a:xfrm>
              <a:off x="912726" y="1169139"/>
              <a:ext cx="1202830" cy="461665"/>
            </a:xfrm>
            <a:prstGeom prst="rect">
              <a:avLst/>
            </a:prstGeom>
            <a:noFill/>
          </p:spPr>
          <p:txBody>
            <a:bodyPr wrap="none" rtlCol="0">
              <a:spAutoFit/>
            </a:bodyPr>
            <a:lstStyle/>
            <a:p>
              <a:r>
                <a:rPr lang="en-US" sz="2400" b="1"/>
                <a:t>Training</a:t>
              </a:r>
            </a:p>
          </p:txBody>
        </p:sp>
        <p:sp>
          <p:nvSpPr>
            <p:cNvPr id="31" name="TextBox 30">
              <a:extLst>
                <a:ext uri="{FF2B5EF4-FFF2-40B4-BE49-F238E27FC236}">
                  <a16:creationId xmlns:a16="http://schemas.microsoft.com/office/drawing/2014/main" id="{52FCB58B-3592-454A-B4CB-4461095B70C0}"/>
                </a:ext>
              </a:extLst>
            </p:cNvPr>
            <p:cNvSpPr txBox="1"/>
            <p:nvPr/>
          </p:nvSpPr>
          <p:spPr>
            <a:xfrm>
              <a:off x="999075" y="2056680"/>
              <a:ext cx="1815497" cy="369332"/>
            </a:xfrm>
            <a:prstGeom prst="rect">
              <a:avLst/>
            </a:prstGeom>
            <a:noFill/>
          </p:spPr>
          <p:txBody>
            <a:bodyPr wrap="none" rtlCol="0">
              <a:spAutoFit/>
            </a:bodyPr>
            <a:lstStyle/>
            <a:p>
              <a:r>
                <a:rPr lang="en-US"/>
                <a:t>1% Test samples</a:t>
              </a:r>
            </a:p>
          </p:txBody>
        </p:sp>
      </p:grpSp>
    </p:spTree>
    <p:extLst>
      <p:ext uri="{BB962C8B-B14F-4D97-AF65-F5344CB8AC3E}">
        <p14:creationId xmlns:p14="http://schemas.microsoft.com/office/powerpoint/2010/main" val="2852119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2C49AF5-3DBD-3744-85F4-37BFBA74D198}"/>
              </a:ext>
            </a:extLst>
          </p:cNvPr>
          <p:cNvSpPr txBox="1"/>
          <p:nvPr/>
        </p:nvSpPr>
        <p:spPr>
          <a:xfrm>
            <a:off x="333446" y="20201"/>
            <a:ext cx="7130285" cy="646331"/>
          </a:xfrm>
          <a:prstGeom prst="rect">
            <a:avLst/>
          </a:prstGeom>
          <a:noFill/>
        </p:spPr>
        <p:txBody>
          <a:bodyPr wrap="none" rtlCol="0">
            <a:spAutoFit/>
          </a:bodyPr>
          <a:lstStyle/>
          <a:p>
            <a:r>
              <a:rPr lang="en-US" sz="2800"/>
              <a:t>Per-sample </a:t>
            </a:r>
            <a:r>
              <a:rPr lang="en-US" sz="3600"/>
              <a:t>probability</a:t>
            </a:r>
            <a:r>
              <a:rPr lang="en-US" sz="2800"/>
              <a:t> of being mislabeled</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11E42C3-234D-4843-9CC9-D0290F3BF73B}"/>
                  </a:ext>
                </a:extLst>
              </p:cNvPr>
              <p:cNvSpPr txBox="1"/>
              <p:nvPr/>
            </p:nvSpPr>
            <p:spPr>
              <a:xfrm>
                <a:off x="5270830" y="6151620"/>
                <a:ext cx="5993115" cy="475258"/>
              </a:xfrm>
              <a:prstGeom prst="rect">
                <a:avLst/>
              </a:prstGeom>
              <a:noFill/>
            </p:spPr>
            <p:txBody>
              <a:bodyPr wrap="none" rtlCol="0">
                <a:spAutoFit/>
              </a:bodyPr>
              <a:lstStyle/>
              <a:p>
                <a:r>
                  <a:rPr lang="en-US" sz="1400" dirty="0"/>
                  <a:t>Per-sample prob  = </a:t>
                </a:r>
                <a14:m>
                  <m:oMath xmlns:m="http://schemas.openxmlformats.org/officeDocument/2006/math">
                    <m:f>
                      <m:fPr>
                        <m:ctrlPr>
                          <a:rPr lang="en-US" sz="1400" i="1">
                            <a:latin typeface="Cambria Math" panose="02040503050406030204" pitchFamily="18" charset="0"/>
                          </a:rPr>
                        </m:ctrlPr>
                      </m:fPr>
                      <m:num>
                        <m:r>
                          <m:rPr>
                            <m:nor/>
                          </m:rPr>
                          <a:rPr lang="en-US" sz="1400" dirty="0"/>
                          <m:t>1/</m:t>
                        </m:r>
                        <m:r>
                          <m:rPr>
                            <m:nor/>
                          </m:rPr>
                          <a:rPr lang="en-US" sz="1400" smtClean="0"/>
                          <m:t>m</m:t>
                        </m:r>
                        <m:r>
                          <m:rPr>
                            <m:nor/>
                          </m:rPr>
                          <a:rPr lang="en-US" sz="1400" b="0" smtClean="0"/>
                          <m:t>in</m:t>
                        </m:r>
                        <m:r>
                          <m:rPr>
                            <m:nor/>
                          </m:rPr>
                          <a:rPr lang="en-US" sz="1400" b="0" i="0" smtClean="0"/>
                          <m:t>(</m:t>
                        </m:r>
                        <m:r>
                          <m:rPr>
                            <m:nor/>
                          </m:rPr>
                          <a:rPr lang="en-US" sz="1400" b="0" i="0" dirty="0" smtClean="0"/>
                          <m:t>cosine</m:t>
                        </m:r>
                        <m:r>
                          <m:rPr>
                            <m:nor/>
                          </m:rPr>
                          <a:rPr lang="en-US" sz="1400" b="0" i="0" dirty="0" smtClean="0"/>
                          <m:t>_</m:t>
                        </m:r>
                        <m:r>
                          <m:rPr>
                            <m:nor/>
                          </m:rPr>
                          <a:rPr lang="en-US" sz="1400" b="0" i="0" dirty="0" smtClean="0"/>
                          <m:t>distance</m:t>
                        </m:r>
                        <m:r>
                          <m:rPr>
                            <m:nor/>
                          </m:rPr>
                          <a:rPr lang="en-US" sz="1400" b="0" i="0" dirty="0" smtClean="0"/>
                          <m:t>1(</m:t>
                        </m:r>
                        <m:r>
                          <m:rPr>
                            <m:nor/>
                          </m:rPr>
                          <a:rPr lang="en-US" sz="1400" b="0" i="0" dirty="0" smtClean="0"/>
                          <m:t>x</m:t>
                        </m:r>
                        <m:r>
                          <m:rPr>
                            <m:nor/>
                          </m:rPr>
                          <a:rPr lang="en-US" sz="1400" b="0" i="0" dirty="0" smtClean="0"/>
                          <m:t>))</m:t>
                        </m:r>
                      </m:num>
                      <m:den>
                        <m:r>
                          <m:rPr>
                            <m:nor/>
                          </m:rPr>
                          <a:rPr lang="en-US" sz="1400" b="0" i="0" dirty="0" smtClean="0">
                            <a:latin typeface="Cambria Math" panose="02040503050406030204" pitchFamily="18" charset="0"/>
                          </a:rPr>
                          <m:t>1/</m:t>
                        </m:r>
                        <m:r>
                          <m:rPr>
                            <m:nor/>
                          </m:rPr>
                          <a:rPr lang="en-US" sz="1400"/>
                          <m:t>min</m:t>
                        </m:r>
                        <m:r>
                          <m:rPr>
                            <m:nor/>
                          </m:rPr>
                          <a:rPr lang="en-US" sz="1400"/>
                          <m:t>(</m:t>
                        </m:r>
                        <m:r>
                          <m:rPr>
                            <m:nor/>
                          </m:rPr>
                          <a:rPr lang="en-US" sz="1400" dirty="0"/>
                          <m:t>cosine</m:t>
                        </m:r>
                        <m:r>
                          <m:rPr>
                            <m:nor/>
                          </m:rPr>
                          <a:rPr lang="en-US" sz="1400" dirty="0"/>
                          <m:t>_</m:t>
                        </m:r>
                        <m:r>
                          <m:rPr>
                            <m:nor/>
                          </m:rPr>
                          <a:rPr lang="en-US" sz="1400" dirty="0" smtClean="0"/>
                          <m:t>d</m:t>
                        </m:r>
                        <m:r>
                          <m:rPr>
                            <m:nor/>
                          </m:rPr>
                          <a:rPr lang="en-US" sz="1400" b="0" dirty="0" smtClean="0"/>
                          <m:t>istance</m:t>
                        </m:r>
                        <m:r>
                          <m:rPr>
                            <m:nor/>
                          </m:rPr>
                          <a:rPr lang="en-US" sz="1400" b="0" dirty="0" smtClean="0"/>
                          <m:t>1(</m:t>
                        </m:r>
                        <m:r>
                          <m:rPr>
                            <m:nor/>
                          </m:rPr>
                          <a:rPr lang="en-US" sz="1400" dirty="0"/>
                          <m:t>x</m:t>
                        </m:r>
                        <m:r>
                          <m:rPr>
                            <m:nor/>
                          </m:rPr>
                          <a:rPr lang="en-US" sz="1400" dirty="0"/>
                          <m:t>))+ 1/</m:t>
                        </m:r>
                        <m:r>
                          <m:rPr>
                            <m:nor/>
                          </m:rPr>
                          <a:rPr lang="en-US" sz="1400"/>
                          <m:t>min</m:t>
                        </m:r>
                        <m:r>
                          <m:rPr>
                            <m:nor/>
                          </m:rPr>
                          <a:rPr lang="en-US" sz="1400"/>
                          <m:t>(</m:t>
                        </m:r>
                        <m:r>
                          <m:rPr>
                            <m:nor/>
                          </m:rPr>
                          <a:rPr lang="en-US" sz="1400" dirty="0"/>
                          <m:t>cosine</m:t>
                        </m:r>
                        <m:r>
                          <m:rPr>
                            <m:nor/>
                          </m:rPr>
                          <a:rPr lang="en-US" sz="1400" dirty="0"/>
                          <m:t>_</m:t>
                        </m:r>
                        <m:r>
                          <m:rPr>
                            <m:nor/>
                          </m:rPr>
                          <a:rPr lang="en-US" sz="1400" dirty="0" smtClean="0"/>
                          <m:t>d</m:t>
                        </m:r>
                        <m:r>
                          <m:rPr>
                            <m:nor/>
                          </m:rPr>
                          <a:rPr lang="en-US" sz="1400" b="0" dirty="0" smtClean="0"/>
                          <m:t>istance</m:t>
                        </m:r>
                        <m:r>
                          <m:rPr>
                            <m:nor/>
                          </m:rPr>
                          <a:rPr lang="en-US" sz="1400" b="0" dirty="0" smtClean="0"/>
                          <m:t>2(</m:t>
                        </m:r>
                        <m:r>
                          <m:rPr>
                            <m:nor/>
                          </m:rPr>
                          <a:rPr lang="en-US" sz="1400" dirty="0"/>
                          <m:t>x</m:t>
                        </m:r>
                        <m:r>
                          <m:rPr>
                            <m:nor/>
                          </m:rPr>
                          <a:rPr lang="en-US" sz="1400" dirty="0"/>
                          <m:t>))</m:t>
                        </m:r>
                      </m:den>
                    </m:f>
                  </m:oMath>
                </a14:m>
                <a:endParaRPr lang="en-US" sz="1400" dirty="0"/>
              </a:p>
            </p:txBody>
          </p:sp>
        </mc:Choice>
        <mc:Fallback xmlns="">
          <p:sp>
            <p:nvSpPr>
              <p:cNvPr id="15" name="TextBox 14">
                <a:extLst>
                  <a:ext uri="{FF2B5EF4-FFF2-40B4-BE49-F238E27FC236}">
                    <a16:creationId xmlns:a16="http://schemas.microsoft.com/office/drawing/2014/main" id="{111E42C3-234D-4843-9CC9-D0290F3BF73B}"/>
                  </a:ext>
                </a:extLst>
              </p:cNvPr>
              <p:cNvSpPr txBox="1">
                <a:spLocks noRot="1" noChangeAspect="1" noMove="1" noResize="1" noEditPoints="1" noAdjustHandles="1" noChangeArrowheads="1" noChangeShapeType="1" noTextEdit="1"/>
              </p:cNvSpPr>
              <p:nvPr/>
            </p:nvSpPr>
            <p:spPr>
              <a:xfrm>
                <a:off x="5270830" y="6151620"/>
                <a:ext cx="5993115" cy="475258"/>
              </a:xfrm>
              <a:prstGeom prst="rect">
                <a:avLst/>
              </a:prstGeom>
              <a:blipFill>
                <a:blip r:embed="rId3"/>
                <a:stretch>
                  <a:fillRect l="-211" b="-7692"/>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425F68AE-625D-0545-80D3-C58051576326}"/>
              </a:ext>
            </a:extLst>
          </p:cNvPr>
          <p:cNvGrpSpPr/>
          <p:nvPr/>
        </p:nvGrpSpPr>
        <p:grpSpPr>
          <a:xfrm>
            <a:off x="54379" y="900323"/>
            <a:ext cx="11300386" cy="5057354"/>
            <a:chOff x="77529" y="900323"/>
            <a:chExt cx="11300386" cy="5057354"/>
          </a:xfrm>
        </p:grpSpPr>
        <p:sp>
          <p:nvSpPr>
            <p:cNvPr id="38" name="Rounded Rectangle 37">
              <a:extLst>
                <a:ext uri="{FF2B5EF4-FFF2-40B4-BE49-F238E27FC236}">
                  <a16:creationId xmlns:a16="http://schemas.microsoft.com/office/drawing/2014/main" id="{F7456BE2-CD14-444B-8D93-05FF6772F3DD}"/>
                </a:ext>
              </a:extLst>
            </p:cNvPr>
            <p:cNvSpPr/>
            <p:nvPr/>
          </p:nvSpPr>
          <p:spPr>
            <a:xfrm>
              <a:off x="77529" y="900323"/>
              <a:ext cx="11300386" cy="5057354"/>
            </a:xfrm>
            <a:prstGeom prst="roundRect">
              <a:avLst>
                <a:gd name="adj" fmla="val 5672"/>
              </a:avLst>
            </a:prstGeom>
            <a:solidFill>
              <a:srgbClr val="00B0F0">
                <a:alpha val="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53A10FA-5C6A-0A4B-8353-6C4BECC9D3B8}"/>
                </a:ext>
              </a:extLst>
            </p:cNvPr>
            <p:cNvSpPr/>
            <p:nvPr/>
          </p:nvSpPr>
          <p:spPr>
            <a:xfrm>
              <a:off x="225320" y="3281679"/>
              <a:ext cx="1099595"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 Sample</a:t>
              </a:r>
            </a:p>
          </p:txBody>
        </p:sp>
        <p:cxnSp>
          <p:nvCxnSpPr>
            <p:cNvPr id="9" name="Straight Arrow Connector 8">
              <a:extLst>
                <a:ext uri="{FF2B5EF4-FFF2-40B4-BE49-F238E27FC236}">
                  <a16:creationId xmlns:a16="http://schemas.microsoft.com/office/drawing/2014/main" id="{2DE93F44-111E-CA40-8A02-9EF50157A1D8}"/>
                </a:ext>
              </a:extLst>
            </p:cNvPr>
            <p:cNvCxnSpPr>
              <a:cxnSpLocks/>
            </p:cNvCxnSpPr>
            <p:nvPr/>
          </p:nvCxnSpPr>
          <p:spPr>
            <a:xfrm>
              <a:off x="6476179" y="2331305"/>
              <a:ext cx="3760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DA3C7E-FFB2-C74F-B059-270047D15F1C}"/>
                </a:ext>
              </a:extLst>
            </p:cNvPr>
            <p:cNvCxnSpPr>
              <a:cxnSpLocks/>
            </p:cNvCxnSpPr>
            <p:nvPr/>
          </p:nvCxnSpPr>
          <p:spPr>
            <a:xfrm>
              <a:off x="6559917" y="4561688"/>
              <a:ext cx="336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2E165A35-18C8-EF4F-8586-2D6CC68CE54B}"/>
                </a:ext>
              </a:extLst>
            </p:cNvPr>
            <p:cNvSpPr/>
            <p:nvPr/>
          </p:nvSpPr>
          <p:spPr>
            <a:xfrm>
              <a:off x="6896572" y="1760431"/>
              <a:ext cx="2107227" cy="1149178"/>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Cosine distance1s</a:t>
              </a:r>
            </a:p>
          </p:txBody>
        </p:sp>
        <p:sp>
          <p:nvSpPr>
            <p:cNvPr id="12" name="Oval 11">
              <a:extLst>
                <a:ext uri="{FF2B5EF4-FFF2-40B4-BE49-F238E27FC236}">
                  <a16:creationId xmlns:a16="http://schemas.microsoft.com/office/drawing/2014/main" id="{74792B2C-1A4D-7C4D-9395-7A9382A1F05A}"/>
                </a:ext>
              </a:extLst>
            </p:cNvPr>
            <p:cNvSpPr/>
            <p:nvPr/>
          </p:nvSpPr>
          <p:spPr>
            <a:xfrm>
              <a:off x="6950385" y="4002110"/>
              <a:ext cx="2107227" cy="1149178"/>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Cosine distance2s</a:t>
              </a:r>
            </a:p>
          </p:txBody>
        </p:sp>
        <p:sp>
          <p:nvSpPr>
            <p:cNvPr id="13" name="TextBox 12">
              <a:extLst>
                <a:ext uri="{FF2B5EF4-FFF2-40B4-BE49-F238E27FC236}">
                  <a16:creationId xmlns:a16="http://schemas.microsoft.com/office/drawing/2014/main" id="{F8DD07A4-BFA9-5D45-BD9B-980232CA2473}"/>
                </a:ext>
              </a:extLst>
            </p:cNvPr>
            <p:cNvSpPr txBox="1"/>
            <p:nvPr/>
          </p:nvSpPr>
          <p:spPr>
            <a:xfrm>
              <a:off x="9562428" y="3105834"/>
              <a:ext cx="1815487" cy="646331"/>
            </a:xfrm>
            <a:prstGeom prst="rect">
              <a:avLst/>
            </a:prstGeom>
            <a:noFill/>
          </p:spPr>
          <p:txBody>
            <a:bodyPr wrap="square" rtlCol="0">
              <a:spAutoFit/>
            </a:bodyPr>
            <a:lstStyle/>
            <a:p>
              <a:r>
                <a:rPr lang="en-US" dirty="0"/>
                <a:t>XX.XX % of being misclassified</a:t>
              </a:r>
            </a:p>
          </p:txBody>
        </p:sp>
        <p:sp>
          <p:nvSpPr>
            <p:cNvPr id="18" name="TextBox 17">
              <a:extLst>
                <a:ext uri="{FF2B5EF4-FFF2-40B4-BE49-F238E27FC236}">
                  <a16:creationId xmlns:a16="http://schemas.microsoft.com/office/drawing/2014/main" id="{44C8C982-A66A-A54B-AB7B-650EB209A314}"/>
                </a:ext>
              </a:extLst>
            </p:cNvPr>
            <p:cNvSpPr txBox="1"/>
            <p:nvPr/>
          </p:nvSpPr>
          <p:spPr>
            <a:xfrm>
              <a:off x="356596" y="1016668"/>
              <a:ext cx="2247708" cy="461665"/>
            </a:xfrm>
            <a:prstGeom prst="rect">
              <a:avLst/>
            </a:prstGeom>
            <a:noFill/>
          </p:spPr>
          <p:txBody>
            <a:bodyPr wrap="square" rtlCol="0">
              <a:spAutoFit/>
            </a:bodyPr>
            <a:lstStyle/>
            <a:p>
              <a:r>
                <a:rPr lang="en-US" sz="2400" b="1" dirty="0"/>
                <a:t>Prediction</a:t>
              </a:r>
            </a:p>
          </p:txBody>
        </p:sp>
        <p:sp>
          <p:nvSpPr>
            <p:cNvPr id="19" name="Rectangle 18">
              <a:extLst>
                <a:ext uri="{FF2B5EF4-FFF2-40B4-BE49-F238E27FC236}">
                  <a16:creationId xmlns:a16="http://schemas.microsoft.com/office/drawing/2014/main" id="{CCA5AAB6-5ED2-2847-BEE4-278821E61154}"/>
                </a:ext>
              </a:extLst>
            </p:cNvPr>
            <p:cNvSpPr/>
            <p:nvPr/>
          </p:nvSpPr>
          <p:spPr>
            <a:xfrm>
              <a:off x="1757684" y="3186259"/>
              <a:ext cx="1486086" cy="939468"/>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Autoencoder </a:t>
              </a:r>
            </a:p>
          </p:txBody>
        </p:sp>
        <p:cxnSp>
          <p:nvCxnSpPr>
            <p:cNvPr id="24" name="Straight Arrow Connector 23">
              <a:extLst>
                <a:ext uri="{FF2B5EF4-FFF2-40B4-BE49-F238E27FC236}">
                  <a16:creationId xmlns:a16="http://schemas.microsoft.com/office/drawing/2014/main" id="{D51D6C8F-E0EF-8B48-95A3-451868E0BCDA}"/>
                </a:ext>
              </a:extLst>
            </p:cNvPr>
            <p:cNvCxnSpPr>
              <a:cxnSpLocks/>
            </p:cNvCxnSpPr>
            <p:nvPr/>
          </p:nvCxnSpPr>
          <p:spPr>
            <a:xfrm>
              <a:off x="1324915" y="3604844"/>
              <a:ext cx="4327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D49B85E-92EA-214B-ADE9-6A20571BCFA7}"/>
                </a:ext>
              </a:extLst>
            </p:cNvPr>
            <p:cNvCxnSpPr/>
            <p:nvPr/>
          </p:nvCxnSpPr>
          <p:spPr>
            <a:xfrm>
              <a:off x="3286026" y="3655993"/>
              <a:ext cx="4498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4B4194AA-9E22-834B-9484-6BD5A8DBBA9D}"/>
                </a:ext>
              </a:extLst>
            </p:cNvPr>
            <p:cNvSpPr/>
            <p:nvPr/>
          </p:nvSpPr>
          <p:spPr>
            <a:xfrm>
              <a:off x="3838603" y="2933141"/>
              <a:ext cx="199292" cy="1411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6C9DB12-FA08-5D44-9D0D-C2A97E6ADAAB}"/>
                </a:ext>
              </a:extLst>
            </p:cNvPr>
            <p:cNvSpPr txBox="1"/>
            <p:nvPr/>
          </p:nvSpPr>
          <p:spPr>
            <a:xfrm>
              <a:off x="2026339" y="2226554"/>
              <a:ext cx="2418611" cy="369332"/>
            </a:xfrm>
            <a:prstGeom prst="rect">
              <a:avLst/>
            </a:prstGeom>
            <a:noFill/>
          </p:spPr>
          <p:txBody>
            <a:bodyPr wrap="none" rtlCol="0">
              <a:spAutoFit/>
            </a:bodyPr>
            <a:lstStyle/>
            <a:p>
              <a:r>
                <a:rPr lang="en-US"/>
                <a:t>Valid latent embedding</a:t>
              </a:r>
            </a:p>
          </p:txBody>
        </p:sp>
        <p:sp>
          <p:nvSpPr>
            <p:cNvPr id="29" name="Rounded Rectangle 28">
              <a:extLst>
                <a:ext uri="{FF2B5EF4-FFF2-40B4-BE49-F238E27FC236}">
                  <a16:creationId xmlns:a16="http://schemas.microsoft.com/office/drawing/2014/main" id="{A76FBF40-1E82-794B-A5AF-22DF73F18164}"/>
                </a:ext>
              </a:extLst>
            </p:cNvPr>
            <p:cNvSpPr/>
            <p:nvPr/>
          </p:nvSpPr>
          <p:spPr>
            <a:xfrm>
              <a:off x="4638672" y="1842489"/>
              <a:ext cx="1881727" cy="103933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Misclassified latent embedding</a:t>
              </a:r>
            </a:p>
          </p:txBody>
        </p:sp>
        <p:sp>
          <p:nvSpPr>
            <p:cNvPr id="30" name="Rounded Rectangle 29">
              <a:extLst>
                <a:ext uri="{FF2B5EF4-FFF2-40B4-BE49-F238E27FC236}">
                  <a16:creationId xmlns:a16="http://schemas.microsoft.com/office/drawing/2014/main" id="{3F9EE954-8067-D74B-8C6C-61D82CD53925}"/>
                </a:ext>
              </a:extLst>
            </p:cNvPr>
            <p:cNvSpPr/>
            <p:nvPr/>
          </p:nvSpPr>
          <p:spPr>
            <a:xfrm>
              <a:off x="4648242" y="4059558"/>
              <a:ext cx="1881727" cy="103933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Correctly classified latent embedding</a:t>
              </a:r>
            </a:p>
          </p:txBody>
        </p:sp>
        <p:cxnSp>
          <p:nvCxnSpPr>
            <p:cNvPr id="32" name="Straight Arrow Connector 31">
              <a:extLst>
                <a:ext uri="{FF2B5EF4-FFF2-40B4-BE49-F238E27FC236}">
                  <a16:creationId xmlns:a16="http://schemas.microsoft.com/office/drawing/2014/main" id="{A08E8013-32A2-334A-996A-D5CA32930437}"/>
                </a:ext>
              </a:extLst>
            </p:cNvPr>
            <p:cNvCxnSpPr/>
            <p:nvPr/>
          </p:nvCxnSpPr>
          <p:spPr>
            <a:xfrm flipV="1">
              <a:off x="4129450" y="2633642"/>
              <a:ext cx="328880" cy="733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88B2F38-0CC4-2B40-8147-42AB39E25166}"/>
                </a:ext>
              </a:extLst>
            </p:cNvPr>
            <p:cNvCxnSpPr/>
            <p:nvPr/>
          </p:nvCxnSpPr>
          <p:spPr>
            <a:xfrm>
              <a:off x="4199387" y="3952189"/>
              <a:ext cx="342979" cy="820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CA26D46B-9387-1A4D-9735-FE1BE5E6E03F}"/>
                </a:ext>
              </a:extLst>
            </p:cNvPr>
            <p:cNvSpPr/>
            <p:nvPr/>
          </p:nvSpPr>
          <p:spPr>
            <a:xfrm>
              <a:off x="9051841" y="2312324"/>
              <a:ext cx="487437" cy="223895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731662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66BB9C3A-82DB-5E40-91A7-39A75111D663}"/>
              </a:ext>
            </a:extLst>
          </p:cNvPr>
          <p:cNvSpPr txBox="1"/>
          <p:nvPr/>
        </p:nvSpPr>
        <p:spPr>
          <a:xfrm>
            <a:off x="446415" y="2221595"/>
            <a:ext cx="1815497" cy="369332"/>
          </a:xfrm>
          <a:prstGeom prst="rect">
            <a:avLst/>
          </a:prstGeom>
          <a:noFill/>
        </p:spPr>
        <p:txBody>
          <a:bodyPr wrap="none" rtlCol="0">
            <a:spAutoFit/>
          </a:bodyPr>
          <a:lstStyle/>
          <a:p>
            <a:r>
              <a:rPr lang="en-US" dirty="0"/>
              <a:t>1% Test samples</a:t>
            </a:r>
          </a:p>
        </p:txBody>
      </p:sp>
      <p:sp>
        <p:nvSpPr>
          <p:cNvPr id="21" name="Rounded Rectangle 20">
            <a:extLst>
              <a:ext uri="{FF2B5EF4-FFF2-40B4-BE49-F238E27FC236}">
                <a16:creationId xmlns:a16="http://schemas.microsoft.com/office/drawing/2014/main" id="{C471DAF1-B4EE-444C-9395-250978E77F97}"/>
              </a:ext>
            </a:extLst>
          </p:cNvPr>
          <p:cNvSpPr/>
          <p:nvPr/>
        </p:nvSpPr>
        <p:spPr>
          <a:xfrm>
            <a:off x="214058" y="1134407"/>
            <a:ext cx="11286281" cy="4964815"/>
          </a:xfrm>
          <a:prstGeom prst="roundRect">
            <a:avLst>
              <a:gd name="adj" fmla="val 5672"/>
            </a:avLst>
          </a:prstGeom>
          <a:solidFill>
            <a:srgbClr val="FFC000">
              <a:alpha val="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2A54802-98CF-7743-A544-812C635D12F4}"/>
              </a:ext>
            </a:extLst>
          </p:cNvPr>
          <p:cNvSpPr txBox="1"/>
          <p:nvPr/>
        </p:nvSpPr>
        <p:spPr>
          <a:xfrm>
            <a:off x="214058" y="185088"/>
            <a:ext cx="9567363" cy="646331"/>
          </a:xfrm>
          <a:prstGeom prst="rect">
            <a:avLst/>
          </a:prstGeom>
          <a:noFill/>
        </p:spPr>
        <p:txBody>
          <a:bodyPr wrap="none" rtlCol="0">
            <a:spAutoFit/>
          </a:bodyPr>
          <a:lstStyle/>
          <a:p>
            <a:r>
              <a:rPr lang="en-US" sz="2800" dirty="0"/>
              <a:t>Per-sample </a:t>
            </a:r>
            <a:r>
              <a:rPr lang="en-US" sz="3600" dirty="0"/>
              <a:t>similarity score </a:t>
            </a:r>
            <a:r>
              <a:rPr lang="en-US" sz="2800" dirty="0"/>
              <a:t>using Siamese neural network</a:t>
            </a:r>
          </a:p>
        </p:txBody>
      </p:sp>
      <p:sp>
        <p:nvSpPr>
          <p:cNvPr id="6" name="Rectangle 5">
            <a:extLst>
              <a:ext uri="{FF2B5EF4-FFF2-40B4-BE49-F238E27FC236}">
                <a16:creationId xmlns:a16="http://schemas.microsoft.com/office/drawing/2014/main" id="{4FC5E6E1-1CC8-2D4D-BE35-274BB41301EB}"/>
              </a:ext>
            </a:extLst>
          </p:cNvPr>
          <p:cNvSpPr/>
          <p:nvPr/>
        </p:nvSpPr>
        <p:spPr>
          <a:xfrm>
            <a:off x="3211132" y="2902832"/>
            <a:ext cx="1140636" cy="56800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CNN </a:t>
            </a:r>
          </a:p>
        </p:txBody>
      </p:sp>
      <p:sp>
        <p:nvSpPr>
          <p:cNvPr id="7" name="Rectangle 6">
            <a:extLst>
              <a:ext uri="{FF2B5EF4-FFF2-40B4-BE49-F238E27FC236}">
                <a16:creationId xmlns:a16="http://schemas.microsoft.com/office/drawing/2014/main" id="{D63F479F-6505-FF48-A3C5-6CCD58E14C69}"/>
              </a:ext>
            </a:extLst>
          </p:cNvPr>
          <p:cNvSpPr/>
          <p:nvPr/>
        </p:nvSpPr>
        <p:spPr>
          <a:xfrm>
            <a:off x="3211131" y="4655194"/>
            <a:ext cx="1117407" cy="56800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CNN</a:t>
            </a:r>
          </a:p>
        </p:txBody>
      </p:sp>
      <p:sp>
        <p:nvSpPr>
          <p:cNvPr id="8" name="Rounded Rectangle 7">
            <a:extLst>
              <a:ext uri="{FF2B5EF4-FFF2-40B4-BE49-F238E27FC236}">
                <a16:creationId xmlns:a16="http://schemas.microsoft.com/office/drawing/2014/main" id="{D649C409-80D7-7745-B676-BE11BEB805AD}"/>
              </a:ext>
            </a:extLst>
          </p:cNvPr>
          <p:cNvSpPr/>
          <p:nvPr/>
        </p:nvSpPr>
        <p:spPr>
          <a:xfrm>
            <a:off x="5323700" y="2653398"/>
            <a:ext cx="205946" cy="1186249"/>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C8F327EF-C718-9D42-8A55-6E9C7C102F77}"/>
              </a:ext>
            </a:extLst>
          </p:cNvPr>
          <p:cNvSpPr/>
          <p:nvPr/>
        </p:nvSpPr>
        <p:spPr>
          <a:xfrm>
            <a:off x="5336057" y="4532892"/>
            <a:ext cx="205946" cy="1186249"/>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10B9DA0-0BBE-5445-AA0E-077B7904EEE5}"/>
              </a:ext>
            </a:extLst>
          </p:cNvPr>
          <p:cNvCxnSpPr>
            <a:cxnSpLocks/>
          </p:cNvCxnSpPr>
          <p:nvPr/>
        </p:nvCxnSpPr>
        <p:spPr>
          <a:xfrm>
            <a:off x="4458284" y="3236065"/>
            <a:ext cx="797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8AE925C-6D5F-4346-BAE8-E704E91E287D}"/>
              </a:ext>
            </a:extLst>
          </p:cNvPr>
          <p:cNvCxnSpPr>
            <a:cxnSpLocks/>
          </p:cNvCxnSpPr>
          <p:nvPr/>
        </p:nvCxnSpPr>
        <p:spPr>
          <a:xfrm>
            <a:off x="4550961" y="4989459"/>
            <a:ext cx="7043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1626BA2-7962-EA46-92FC-28524EA34358}"/>
              </a:ext>
            </a:extLst>
          </p:cNvPr>
          <p:cNvSpPr txBox="1"/>
          <p:nvPr/>
        </p:nvSpPr>
        <p:spPr>
          <a:xfrm>
            <a:off x="4359251" y="1852263"/>
            <a:ext cx="1953612" cy="369332"/>
          </a:xfrm>
          <a:prstGeom prst="rect">
            <a:avLst/>
          </a:prstGeom>
          <a:solidFill>
            <a:schemeClr val="accent5">
              <a:lumMod val="75000"/>
            </a:schemeClr>
          </a:solidFill>
        </p:spPr>
        <p:txBody>
          <a:bodyPr wrap="square" rtlCol="0">
            <a:spAutoFit/>
          </a:bodyPr>
          <a:lstStyle/>
          <a:p>
            <a:r>
              <a:rPr lang="en-US"/>
              <a:t>Latent embedding</a:t>
            </a:r>
          </a:p>
        </p:txBody>
      </p:sp>
      <p:cxnSp>
        <p:nvCxnSpPr>
          <p:cNvPr id="17" name="Straight Arrow Connector 16">
            <a:extLst>
              <a:ext uri="{FF2B5EF4-FFF2-40B4-BE49-F238E27FC236}">
                <a16:creationId xmlns:a16="http://schemas.microsoft.com/office/drawing/2014/main" id="{60D70DBA-C04C-3140-8F7E-AAA117924498}"/>
              </a:ext>
            </a:extLst>
          </p:cNvPr>
          <p:cNvCxnSpPr>
            <a:cxnSpLocks/>
          </p:cNvCxnSpPr>
          <p:nvPr/>
        </p:nvCxnSpPr>
        <p:spPr>
          <a:xfrm>
            <a:off x="5658955" y="3196683"/>
            <a:ext cx="538472" cy="420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9C7E71-29F6-7F4A-8E99-1AFE8E48B0EB}"/>
              </a:ext>
            </a:extLst>
          </p:cNvPr>
          <p:cNvCxnSpPr>
            <a:cxnSpLocks/>
          </p:cNvCxnSpPr>
          <p:nvPr/>
        </p:nvCxnSpPr>
        <p:spPr>
          <a:xfrm flipV="1">
            <a:off x="5679150" y="4712477"/>
            <a:ext cx="583664" cy="455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5C47BDCD-66FC-4245-803C-7181A869B659}"/>
              </a:ext>
            </a:extLst>
          </p:cNvPr>
          <p:cNvSpPr/>
          <p:nvPr/>
        </p:nvSpPr>
        <p:spPr>
          <a:xfrm>
            <a:off x="6312863" y="3941036"/>
            <a:ext cx="1569308" cy="50662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Abs (h1 – h2)</a:t>
            </a:r>
          </a:p>
        </p:txBody>
      </p:sp>
      <p:cxnSp>
        <p:nvCxnSpPr>
          <p:cNvPr id="25" name="Straight Arrow Connector 24">
            <a:extLst>
              <a:ext uri="{FF2B5EF4-FFF2-40B4-BE49-F238E27FC236}">
                <a16:creationId xmlns:a16="http://schemas.microsoft.com/office/drawing/2014/main" id="{2111CE95-525B-8F49-9C04-AF8938EEBDAB}"/>
              </a:ext>
            </a:extLst>
          </p:cNvPr>
          <p:cNvCxnSpPr>
            <a:cxnSpLocks/>
          </p:cNvCxnSpPr>
          <p:nvPr/>
        </p:nvCxnSpPr>
        <p:spPr>
          <a:xfrm>
            <a:off x="8106652" y="4107880"/>
            <a:ext cx="9514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23CEEB9B-A31A-B94B-B8B3-7D4DE3A76472}"/>
              </a:ext>
            </a:extLst>
          </p:cNvPr>
          <p:cNvSpPr/>
          <p:nvPr/>
        </p:nvSpPr>
        <p:spPr>
          <a:xfrm>
            <a:off x="9194047" y="3533291"/>
            <a:ext cx="1853517" cy="1149178"/>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Similarity score</a:t>
            </a:r>
          </a:p>
        </p:txBody>
      </p:sp>
      <p:sp>
        <p:nvSpPr>
          <p:cNvPr id="27" name="Rounded Rectangle 26">
            <a:extLst>
              <a:ext uri="{FF2B5EF4-FFF2-40B4-BE49-F238E27FC236}">
                <a16:creationId xmlns:a16="http://schemas.microsoft.com/office/drawing/2014/main" id="{3D7A21F6-A6A8-9E4E-A99E-263C1ACE20CF}"/>
              </a:ext>
            </a:extLst>
          </p:cNvPr>
          <p:cNvSpPr/>
          <p:nvPr/>
        </p:nvSpPr>
        <p:spPr>
          <a:xfrm>
            <a:off x="7983084" y="3724821"/>
            <a:ext cx="123568" cy="88968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A02177D-1927-1641-89F2-CFCE45C29661}"/>
              </a:ext>
            </a:extLst>
          </p:cNvPr>
          <p:cNvSpPr txBox="1"/>
          <p:nvPr/>
        </p:nvSpPr>
        <p:spPr>
          <a:xfrm>
            <a:off x="7059181" y="3120023"/>
            <a:ext cx="1971374" cy="369332"/>
          </a:xfrm>
          <a:prstGeom prst="rect">
            <a:avLst/>
          </a:prstGeom>
          <a:solidFill>
            <a:schemeClr val="accent5">
              <a:lumMod val="75000"/>
            </a:schemeClr>
          </a:solidFill>
        </p:spPr>
        <p:txBody>
          <a:bodyPr wrap="square" rtlCol="0">
            <a:spAutoFit/>
          </a:bodyPr>
          <a:lstStyle/>
          <a:p>
            <a:r>
              <a:rPr lang="en-US"/>
              <a:t>Sigmoid activation</a:t>
            </a:r>
          </a:p>
        </p:txBody>
      </p:sp>
      <p:sp>
        <p:nvSpPr>
          <p:cNvPr id="22" name="TextBox 21">
            <a:extLst>
              <a:ext uri="{FF2B5EF4-FFF2-40B4-BE49-F238E27FC236}">
                <a16:creationId xmlns:a16="http://schemas.microsoft.com/office/drawing/2014/main" id="{D95812E4-F346-E044-9936-43A8837DD39F}"/>
              </a:ext>
            </a:extLst>
          </p:cNvPr>
          <p:cNvSpPr txBox="1"/>
          <p:nvPr/>
        </p:nvSpPr>
        <p:spPr>
          <a:xfrm>
            <a:off x="361291" y="1150225"/>
            <a:ext cx="1202830" cy="461665"/>
          </a:xfrm>
          <a:prstGeom prst="rect">
            <a:avLst/>
          </a:prstGeom>
          <a:noFill/>
        </p:spPr>
        <p:txBody>
          <a:bodyPr wrap="none" rtlCol="0">
            <a:spAutoFit/>
          </a:bodyPr>
          <a:lstStyle/>
          <a:p>
            <a:r>
              <a:rPr lang="en-US" sz="2400" b="1"/>
              <a:t>Training</a:t>
            </a:r>
          </a:p>
        </p:txBody>
      </p:sp>
      <p:sp>
        <p:nvSpPr>
          <p:cNvPr id="32" name="Oval 31">
            <a:extLst>
              <a:ext uri="{FF2B5EF4-FFF2-40B4-BE49-F238E27FC236}">
                <a16:creationId xmlns:a16="http://schemas.microsoft.com/office/drawing/2014/main" id="{4D89D5F4-EE36-3549-A087-8CA01FFF5164}"/>
              </a:ext>
            </a:extLst>
          </p:cNvPr>
          <p:cNvSpPr/>
          <p:nvPr/>
        </p:nvSpPr>
        <p:spPr>
          <a:xfrm>
            <a:off x="446415" y="2761317"/>
            <a:ext cx="2030498" cy="870731"/>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t>Negative pairs</a:t>
            </a:r>
          </a:p>
        </p:txBody>
      </p:sp>
      <p:sp>
        <p:nvSpPr>
          <p:cNvPr id="34" name="Oval 33">
            <a:extLst>
              <a:ext uri="{FF2B5EF4-FFF2-40B4-BE49-F238E27FC236}">
                <a16:creationId xmlns:a16="http://schemas.microsoft.com/office/drawing/2014/main" id="{5460092A-F36F-784F-8FFF-B6E462EC8A10}"/>
              </a:ext>
            </a:extLst>
          </p:cNvPr>
          <p:cNvSpPr/>
          <p:nvPr/>
        </p:nvSpPr>
        <p:spPr>
          <a:xfrm>
            <a:off x="469239" y="4447663"/>
            <a:ext cx="2030498" cy="870731"/>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t>Positive pairs</a:t>
            </a:r>
          </a:p>
        </p:txBody>
      </p:sp>
      <p:cxnSp>
        <p:nvCxnSpPr>
          <p:cNvPr id="35" name="Straight Arrow Connector 34">
            <a:extLst>
              <a:ext uri="{FF2B5EF4-FFF2-40B4-BE49-F238E27FC236}">
                <a16:creationId xmlns:a16="http://schemas.microsoft.com/office/drawing/2014/main" id="{55AF0C35-8C4F-5B44-91D9-7680D6B05FEB}"/>
              </a:ext>
            </a:extLst>
          </p:cNvPr>
          <p:cNvCxnSpPr>
            <a:cxnSpLocks/>
          </p:cNvCxnSpPr>
          <p:nvPr/>
        </p:nvCxnSpPr>
        <p:spPr>
          <a:xfrm>
            <a:off x="2637692" y="3177449"/>
            <a:ext cx="468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292CBB2-4C4C-E446-8223-33709CDF3094}"/>
              </a:ext>
            </a:extLst>
          </p:cNvPr>
          <p:cNvCxnSpPr>
            <a:cxnSpLocks/>
          </p:cNvCxnSpPr>
          <p:nvPr/>
        </p:nvCxnSpPr>
        <p:spPr>
          <a:xfrm>
            <a:off x="2637692" y="4907397"/>
            <a:ext cx="468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FB6CCF1F-20D9-1643-A6D1-9215FC57982B}"/>
              </a:ext>
            </a:extLst>
          </p:cNvPr>
          <p:cNvSpPr/>
          <p:nvPr/>
        </p:nvSpPr>
        <p:spPr>
          <a:xfrm>
            <a:off x="345228" y="2113011"/>
            <a:ext cx="2249155" cy="3606130"/>
          </a:xfrm>
          <a:prstGeom prst="roundRect">
            <a:avLst/>
          </a:prstGeom>
          <a:solidFill>
            <a:srgbClr val="F5E7C5">
              <a:alpha val="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5637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5E023B82-9141-3E41-89BD-7CDC406D0A9F}"/>
              </a:ext>
            </a:extLst>
          </p:cNvPr>
          <p:cNvSpPr/>
          <p:nvPr/>
        </p:nvSpPr>
        <p:spPr>
          <a:xfrm>
            <a:off x="251018" y="1085461"/>
            <a:ext cx="11286281" cy="4964815"/>
          </a:xfrm>
          <a:prstGeom prst="roundRect">
            <a:avLst>
              <a:gd name="adj" fmla="val 5672"/>
            </a:avLst>
          </a:prstGeom>
          <a:solidFill>
            <a:srgbClr val="FFC000">
              <a:alpha val="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D44650D-51D0-E14B-93FC-6F2A2DA57080}"/>
              </a:ext>
            </a:extLst>
          </p:cNvPr>
          <p:cNvSpPr/>
          <p:nvPr/>
        </p:nvSpPr>
        <p:spPr>
          <a:xfrm>
            <a:off x="2559413" y="1868836"/>
            <a:ext cx="1795895" cy="1009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Mislabeled cohort</a:t>
            </a:r>
          </a:p>
        </p:txBody>
      </p:sp>
      <p:sp>
        <p:nvSpPr>
          <p:cNvPr id="6" name="Oval 5">
            <a:extLst>
              <a:ext uri="{FF2B5EF4-FFF2-40B4-BE49-F238E27FC236}">
                <a16:creationId xmlns:a16="http://schemas.microsoft.com/office/drawing/2014/main" id="{F3300251-2E81-D04B-8363-D1F8A0E01BD5}"/>
              </a:ext>
            </a:extLst>
          </p:cNvPr>
          <p:cNvSpPr/>
          <p:nvPr/>
        </p:nvSpPr>
        <p:spPr>
          <a:xfrm>
            <a:off x="2564285" y="3943088"/>
            <a:ext cx="1786152" cy="1009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Correctly labeled cohort</a:t>
            </a:r>
          </a:p>
        </p:txBody>
      </p:sp>
      <p:sp>
        <p:nvSpPr>
          <p:cNvPr id="7" name="Rounded Rectangle 6">
            <a:extLst>
              <a:ext uri="{FF2B5EF4-FFF2-40B4-BE49-F238E27FC236}">
                <a16:creationId xmlns:a16="http://schemas.microsoft.com/office/drawing/2014/main" id="{32BAFE8B-3C71-3B44-9EB2-BF90F155BC20}"/>
              </a:ext>
            </a:extLst>
          </p:cNvPr>
          <p:cNvSpPr/>
          <p:nvPr/>
        </p:nvSpPr>
        <p:spPr>
          <a:xfrm>
            <a:off x="644324" y="3078865"/>
            <a:ext cx="1099595"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Valid Sample</a:t>
            </a:r>
          </a:p>
        </p:txBody>
      </p:sp>
      <p:cxnSp>
        <p:nvCxnSpPr>
          <p:cNvPr id="9" name="Straight Arrow Connector 8">
            <a:extLst>
              <a:ext uri="{FF2B5EF4-FFF2-40B4-BE49-F238E27FC236}">
                <a16:creationId xmlns:a16="http://schemas.microsoft.com/office/drawing/2014/main" id="{7FD32383-CE03-B749-A945-6449F4D27F4C}"/>
              </a:ext>
            </a:extLst>
          </p:cNvPr>
          <p:cNvCxnSpPr>
            <a:cxnSpLocks/>
          </p:cNvCxnSpPr>
          <p:nvPr/>
        </p:nvCxnSpPr>
        <p:spPr>
          <a:xfrm flipV="1">
            <a:off x="1815809" y="2604305"/>
            <a:ext cx="710430" cy="336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E0DF0B-85B5-C64C-8567-16C96002A012}"/>
              </a:ext>
            </a:extLst>
          </p:cNvPr>
          <p:cNvCxnSpPr/>
          <p:nvPr/>
        </p:nvCxnSpPr>
        <p:spPr>
          <a:xfrm>
            <a:off x="1773884" y="3747304"/>
            <a:ext cx="752355" cy="361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69F9377-9134-574F-8F93-838DB2B1CD09}"/>
              </a:ext>
            </a:extLst>
          </p:cNvPr>
          <p:cNvCxnSpPr>
            <a:cxnSpLocks/>
          </p:cNvCxnSpPr>
          <p:nvPr/>
        </p:nvCxnSpPr>
        <p:spPr>
          <a:xfrm>
            <a:off x="6507672" y="2338087"/>
            <a:ext cx="480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94ED18-352E-3948-B53C-2864DA4AFFAD}"/>
              </a:ext>
            </a:extLst>
          </p:cNvPr>
          <p:cNvCxnSpPr>
            <a:cxnSpLocks/>
          </p:cNvCxnSpPr>
          <p:nvPr/>
        </p:nvCxnSpPr>
        <p:spPr>
          <a:xfrm>
            <a:off x="6507672" y="4595151"/>
            <a:ext cx="480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821CEC2D-B50E-C244-82E3-7FF767F451A6}"/>
              </a:ext>
            </a:extLst>
          </p:cNvPr>
          <p:cNvSpPr/>
          <p:nvPr/>
        </p:nvSpPr>
        <p:spPr>
          <a:xfrm>
            <a:off x="7067116" y="1899694"/>
            <a:ext cx="1853517" cy="858589"/>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Similarity score1s</a:t>
            </a:r>
          </a:p>
        </p:txBody>
      </p:sp>
      <p:sp>
        <p:nvSpPr>
          <p:cNvPr id="17" name="Oval 16">
            <a:extLst>
              <a:ext uri="{FF2B5EF4-FFF2-40B4-BE49-F238E27FC236}">
                <a16:creationId xmlns:a16="http://schemas.microsoft.com/office/drawing/2014/main" id="{5A1F3ACF-F623-F349-B6FE-EF937B23CDDA}"/>
              </a:ext>
            </a:extLst>
          </p:cNvPr>
          <p:cNvSpPr/>
          <p:nvPr/>
        </p:nvSpPr>
        <p:spPr>
          <a:xfrm>
            <a:off x="7101840" y="4191481"/>
            <a:ext cx="1853517" cy="858589"/>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Similarity score2s</a:t>
            </a:r>
          </a:p>
        </p:txBody>
      </p:sp>
      <p:sp>
        <p:nvSpPr>
          <p:cNvPr id="18" name="TextBox 17">
            <a:extLst>
              <a:ext uri="{FF2B5EF4-FFF2-40B4-BE49-F238E27FC236}">
                <a16:creationId xmlns:a16="http://schemas.microsoft.com/office/drawing/2014/main" id="{B9E8A2DE-5BE8-7C4E-8659-C0B2ADDF1FAA}"/>
              </a:ext>
            </a:extLst>
          </p:cNvPr>
          <p:cNvSpPr txBox="1"/>
          <p:nvPr/>
        </p:nvSpPr>
        <p:spPr>
          <a:xfrm>
            <a:off x="9620991" y="3355864"/>
            <a:ext cx="1845377" cy="646331"/>
          </a:xfrm>
          <a:prstGeom prst="rect">
            <a:avLst/>
          </a:prstGeom>
          <a:noFill/>
        </p:spPr>
        <p:txBody>
          <a:bodyPr wrap="square" rtlCol="0">
            <a:spAutoFit/>
          </a:bodyPr>
          <a:lstStyle/>
          <a:p>
            <a:r>
              <a:rPr lang="en-US" dirty="0"/>
              <a:t>XX.XX % of being </a:t>
            </a:r>
          </a:p>
          <a:p>
            <a:r>
              <a:rPr lang="en-US" dirty="0"/>
              <a:t>mislabeled</a:t>
            </a:r>
          </a:p>
        </p:txBody>
      </p:sp>
      <p:sp>
        <p:nvSpPr>
          <p:cNvPr id="19" name="TextBox 18">
            <a:extLst>
              <a:ext uri="{FF2B5EF4-FFF2-40B4-BE49-F238E27FC236}">
                <a16:creationId xmlns:a16="http://schemas.microsoft.com/office/drawing/2014/main" id="{FC4C3B3F-14DB-E54F-A41F-7EBF821648C4}"/>
              </a:ext>
            </a:extLst>
          </p:cNvPr>
          <p:cNvSpPr txBox="1"/>
          <p:nvPr/>
        </p:nvSpPr>
        <p:spPr>
          <a:xfrm>
            <a:off x="361291" y="159010"/>
            <a:ext cx="7130285" cy="646331"/>
          </a:xfrm>
          <a:prstGeom prst="rect">
            <a:avLst/>
          </a:prstGeom>
          <a:noFill/>
        </p:spPr>
        <p:txBody>
          <a:bodyPr wrap="none" rtlCol="0">
            <a:spAutoFit/>
          </a:bodyPr>
          <a:lstStyle/>
          <a:p>
            <a:r>
              <a:rPr lang="en-US" sz="2800"/>
              <a:t>Per-sample </a:t>
            </a:r>
            <a:r>
              <a:rPr lang="en-US" sz="3600"/>
              <a:t>probability</a:t>
            </a:r>
            <a:r>
              <a:rPr lang="en-US" sz="2800"/>
              <a:t> of being mislabeled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EBC94AE-28BA-F44E-89BB-CB8D97D6CB51}"/>
                  </a:ext>
                </a:extLst>
              </p:cNvPr>
              <p:cNvSpPr txBox="1"/>
              <p:nvPr/>
            </p:nvSpPr>
            <p:spPr>
              <a:xfrm>
                <a:off x="5458878" y="6231041"/>
                <a:ext cx="6172652" cy="467949"/>
              </a:xfrm>
              <a:prstGeom prst="rect">
                <a:avLst/>
              </a:prstGeom>
              <a:noFill/>
            </p:spPr>
            <p:txBody>
              <a:bodyPr wrap="none" rtlCol="0">
                <a:spAutoFit/>
              </a:bodyPr>
              <a:lstStyle/>
              <a:p>
                <a:r>
                  <a:rPr lang="en-US" sz="1400" dirty="0"/>
                  <a:t>Per-sample prob  = </a:t>
                </a:r>
                <a14:m>
                  <m:oMath xmlns:m="http://schemas.openxmlformats.org/officeDocument/2006/math">
                    <m:f>
                      <m:fPr>
                        <m:ctrlPr>
                          <a:rPr lang="en-US" sz="1400" i="1">
                            <a:latin typeface="Cambria Math" panose="02040503050406030204" pitchFamily="18" charset="0"/>
                          </a:rPr>
                        </m:ctrlPr>
                      </m:fPr>
                      <m:num>
                        <m:r>
                          <m:rPr>
                            <m:nor/>
                          </m:rPr>
                          <a:rPr lang="en-US" sz="1400"/>
                          <m:t>E</m:t>
                        </m:r>
                        <m:r>
                          <m:rPr>
                            <m:nor/>
                          </m:rPr>
                          <a:rPr lang="en-US" sz="1400" b="0" i="0" baseline="-25000" smtClean="0"/>
                          <m:t>x</m:t>
                        </m:r>
                        <m:r>
                          <m:rPr>
                            <m:nor/>
                          </m:rPr>
                          <a:rPr lang="en-US" sz="1400" b="0" i="0" baseline="-25000" smtClean="0"/>
                          <m:t>~</m:t>
                        </m:r>
                        <m:r>
                          <m:rPr>
                            <m:nor/>
                          </m:rPr>
                          <a:rPr lang="en-US" sz="1400" b="0" i="0" baseline="-25000" smtClean="0"/>
                          <m:t>cohort</m:t>
                        </m:r>
                        <m:r>
                          <m:rPr>
                            <m:nor/>
                          </m:rPr>
                          <a:rPr lang="en-US" sz="1400" b="0" i="0" baseline="-25000" smtClean="0"/>
                          <m:t>1[</m:t>
                        </m:r>
                        <m:r>
                          <m:rPr>
                            <m:nor/>
                          </m:rPr>
                          <a:rPr lang="en-US" sz="1400" dirty="0"/>
                          <m:t>Similarity</m:t>
                        </m:r>
                        <m:r>
                          <m:rPr>
                            <m:nor/>
                          </m:rPr>
                          <a:rPr lang="en-US" sz="1400" dirty="0"/>
                          <m:t> </m:t>
                        </m:r>
                        <m:r>
                          <m:rPr>
                            <m:nor/>
                          </m:rPr>
                          <a:rPr lang="en-US" sz="1400" dirty="0"/>
                          <m:t>score</m:t>
                        </m:r>
                        <m:r>
                          <m:rPr>
                            <m:nor/>
                          </m:rPr>
                          <a:rPr lang="en-US" sz="1400" dirty="0"/>
                          <m:t>1(</m:t>
                        </m:r>
                        <m:r>
                          <m:rPr>
                            <m:nor/>
                          </m:rPr>
                          <a:rPr lang="en-US" sz="1400" b="0" i="0" dirty="0" smtClean="0"/>
                          <m:t>x</m:t>
                        </m:r>
                        <m:r>
                          <m:rPr>
                            <m:nor/>
                          </m:rPr>
                          <a:rPr lang="en-US" sz="1400" b="0" i="0" dirty="0" smtClean="0"/>
                          <m:t>)]</m:t>
                        </m:r>
                      </m:num>
                      <m:den>
                        <m:r>
                          <m:rPr>
                            <m:nor/>
                          </m:rPr>
                          <a:rPr lang="en-US" sz="1400"/>
                          <m:t>E</m:t>
                        </m:r>
                        <m:r>
                          <m:rPr>
                            <m:nor/>
                          </m:rPr>
                          <a:rPr lang="en-US" sz="1400" baseline="-25000"/>
                          <m:t>x</m:t>
                        </m:r>
                        <m:r>
                          <m:rPr>
                            <m:nor/>
                          </m:rPr>
                          <a:rPr lang="en-US" sz="1400" baseline="-25000"/>
                          <m:t>~</m:t>
                        </m:r>
                        <m:r>
                          <m:rPr>
                            <m:nor/>
                          </m:rPr>
                          <a:rPr lang="en-US" sz="1400" baseline="-25000"/>
                          <m:t>cohort</m:t>
                        </m:r>
                        <m:r>
                          <m:rPr>
                            <m:nor/>
                          </m:rPr>
                          <a:rPr lang="en-US" sz="1400" baseline="-25000"/>
                          <m:t>1[</m:t>
                        </m:r>
                        <m:r>
                          <m:rPr>
                            <m:nor/>
                          </m:rPr>
                          <a:rPr lang="en-US" sz="1400" dirty="0"/>
                          <m:t>Similarity</m:t>
                        </m:r>
                        <m:r>
                          <m:rPr>
                            <m:nor/>
                          </m:rPr>
                          <a:rPr lang="en-US" sz="1400" dirty="0"/>
                          <m:t> </m:t>
                        </m:r>
                        <m:r>
                          <m:rPr>
                            <m:nor/>
                          </m:rPr>
                          <a:rPr lang="en-US" sz="1400" dirty="0"/>
                          <m:t>score</m:t>
                        </m:r>
                        <m:r>
                          <m:rPr>
                            <m:nor/>
                          </m:rPr>
                          <a:rPr lang="en-US" sz="1400" dirty="0"/>
                          <m:t>1(</m:t>
                        </m:r>
                        <m:r>
                          <m:rPr>
                            <m:nor/>
                          </m:rPr>
                          <a:rPr lang="en-US" sz="1400" b="0" i="0" dirty="0" smtClean="0"/>
                          <m:t>x</m:t>
                        </m:r>
                        <m:r>
                          <m:rPr>
                            <m:nor/>
                          </m:rPr>
                          <a:rPr lang="en-US" sz="1400" b="0" i="0" dirty="0" smtClean="0"/>
                          <m:t>)] +</m:t>
                        </m:r>
                        <m:r>
                          <m:rPr>
                            <m:nor/>
                          </m:rPr>
                          <a:rPr lang="en-US" sz="1400"/>
                          <m:t>E</m:t>
                        </m:r>
                        <m:r>
                          <m:rPr>
                            <m:nor/>
                          </m:rPr>
                          <a:rPr lang="en-US" sz="1400" baseline="-25000"/>
                          <m:t>x</m:t>
                        </m:r>
                        <m:r>
                          <m:rPr>
                            <m:nor/>
                          </m:rPr>
                          <a:rPr lang="en-US" sz="1400" baseline="-25000"/>
                          <m:t>~</m:t>
                        </m:r>
                        <m:r>
                          <m:rPr>
                            <m:nor/>
                          </m:rPr>
                          <a:rPr lang="en-US" sz="1400" baseline="-25000"/>
                          <m:t>cohort</m:t>
                        </m:r>
                        <m:r>
                          <m:rPr>
                            <m:nor/>
                          </m:rPr>
                          <a:rPr lang="en-US" sz="1400" b="0" i="0" baseline="-25000" smtClean="0"/>
                          <m:t>2</m:t>
                        </m:r>
                        <m:r>
                          <m:rPr>
                            <m:nor/>
                          </m:rPr>
                          <a:rPr lang="en-US" sz="1400" dirty="0"/>
                          <m:t>[</m:t>
                        </m:r>
                        <m:r>
                          <m:rPr>
                            <m:nor/>
                          </m:rPr>
                          <a:rPr lang="en-US" sz="1400" dirty="0"/>
                          <m:t>Similarity</m:t>
                        </m:r>
                        <m:r>
                          <m:rPr>
                            <m:nor/>
                          </m:rPr>
                          <a:rPr lang="en-US" sz="1400" dirty="0"/>
                          <m:t> </m:t>
                        </m:r>
                        <m:r>
                          <m:rPr>
                            <m:nor/>
                          </m:rPr>
                          <a:rPr lang="en-US" sz="1400" dirty="0"/>
                          <m:t>score</m:t>
                        </m:r>
                        <m:r>
                          <m:rPr>
                            <m:nor/>
                          </m:rPr>
                          <a:rPr lang="en-US" sz="1400" dirty="0"/>
                          <m:t>2(</m:t>
                        </m:r>
                        <m:r>
                          <m:rPr>
                            <m:nor/>
                          </m:rPr>
                          <a:rPr lang="en-US" sz="1400" b="0" i="0" dirty="0" smtClean="0"/>
                          <m:t>x</m:t>
                        </m:r>
                        <m:r>
                          <m:rPr>
                            <m:nor/>
                          </m:rPr>
                          <a:rPr lang="en-US" sz="1400" dirty="0"/>
                          <m:t>)] </m:t>
                        </m:r>
                      </m:den>
                    </m:f>
                  </m:oMath>
                </a14:m>
                <a:endParaRPr lang="en-US" sz="1400" dirty="0"/>
              </a:p>
            </p:txBody>
          </p:sp>
        </mc:Choice>
        <mc:Fallback xmlns="">
          <p:sp>
            <p:nvSpPr>
              <p:cNvPr id="4" name="TextBox 3">
                <a:extLst>
                  <a:ext uri="{FF2B5EF4-FFF2-40B4-BE49-F238E27FC236}">
                    <a16:creationId xmlns:a16="http://schemas.microsoft.com/office/drawing/2014/main" id="{6EBC94AE-28BA-F44E-89BB-CB8D97D6CB51}"/>
                  </a:ext>
                </a:extLst>
              </p:cNvPr>
              <p:cNvSpPr txBox="1">
                <a:spLocks noRot="1" noChangeAspect="1" noMove="1" noResize="1" noEditPoints="1" noAdjustHandles="1" noChangeArrowheads="1" noChangeShapeType="1" noTextEdit="1"/>
              </p:cNvSpPr>
              <p:nvPr/>
            </p:nvSpPr>
            <p:spPr>
              <a:xfrm>
                <a:off x="5458878" y="6231041"/>
                <a:ext cx="6172652" cy="467949"/>
              </a:xfrm>
              <a:prstGeom prst="rect">
                <a:avLst/>
              </a:prstGeom>
              <a:blipFill>
                <a:blip r:embed="rId2"/>
                <a:stretch>
                  <a:fillRect l="-205" t="-2703" b="-10811"/>
                </a:stretch>
              </a:blipFill>
            </p:spPr>
            <p:txBody>
              <a:bodyPr/>
              <a:lstStyle/>
              <a:p>
                <a:r>
                  <a:rPr lang="en-US">
                    <a:noFill/>
                  </a:rPr>
                  <a:t> </a:t>
                </a:r>
              </a:p>
            </p:txBody>
          </p:sp>
        </mc:Fallback>
      </mc:AlternateContent>
      <p:sp>
        <p:nvSpPr>
          <p:cNvPr id="8" name="Right Brace 7">
            <a:extLst>
              <a:ext uri="{FF2B5EF4-FFF2-40B4-BE49-F238E27FC236}">
                <a16:creationId xmlns:a16="http://schemas.microsoft.com/office/drawing/2014/main" id="{0F0C8CD1-75EF-1942-A4D8-B535FC3E3207}"/>
              </a:ext>
            </a:extLst>
          </p:cNvPr>
          <p:cNvSpPr/>
          <p:nvPr/>
        </p:nvSpPr>
        <p:spPr>
          <a:xfrm>
            <a:off x="9098707" y="2418460"/>
            <a:ext cx="246796" cy="22988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AC5B0A3C-466E-7848-8D4B-AA329FC0F8D7}"/>
              </a:ext>
            </a:extLst>
          </p:cNvPr>
          <p:cNvSpPr txBox="1"/>
          <p:nvPr/>
        </p:nvSpPr>
        <p:spPr>
          <a:xfrm>
            <a:off x="361291" y="1150225"/>
            <a:ext cx="1491114" cy="461665"/>
          </a:xfrm>
          <a:prstGeom prst="rect">
            <a:avLst/>
          </a:prstGeom>
          <a:noFill/>
        </p:spPr>
        <p:txBody>
          <a:bodyPr wrap="none" rtlCol="0">
            <a:spAutoFit/>
          </a:bodyPr>
          <a:lstStyle/>
          <a:p>
            <a:r>
              <a:rPr lang="en-US" sz="2400" b="1"/>
              <a:t>Prediction</a:t>
            </a:r>
          </a:p>
        </p:txBody>
      </p:sp>
      <p:sp>
        <p:nvSpPr>
          <p:cNvPr id="22" name="Rectangle 21">
            <a:extLst>
              <a:ext uri="{FF2B5EF4-FFF2-40B4-BE49-F238E27FC236}">
                <a16:creationId xmlns:a16="http://schemas.microsoft.com/office/drawing/2014/main" id="{798F378A-E269-EB46-AAFB-4410C47B4B45}"/>
              </a:ext>
            </a:extLst>
          </p:cNvPr>
          <p:cNvSpPr/>
          <p:nvPr/>
        </p:nvSpPr>
        <p:spPr>
          <a:xfrm>
            <a:off x="5201921" y="2089393"/>
            <a:ext cx="1140636" cy="56800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Siamese </a:t>
            </a:r>
          </a:p>
        </p:txBody>
      </p:sp>
      <p:sp>
        <p:nvSpPr>
          <p:cNvPr id="23" name="Rectangle 22">
            <a:extLst>
              <a:ext uri="{FF2B5EF4-FFF2-40B4-BE49-F238E27FC236}">
                <a16:creationId xmlns:a16="http://schemas.microsoft.com/office/drawing/2014/main" id="{52DC1342-AB1E-3E42-8489-86D86D50B633}"/>
              </a:ext>
            </a:extLst>
          </p:cNvPr>
          <p:cNvSpPr/>
          <p:nvPr/>
        </p:nvSpPr>
        <p:spPr>
          <a:xfrm>
            <a:off x="5201921" y="4311150"/>
            <a:ext cx="1140636" cy="56800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Siamese </a:t>
            </a:r>
          </a:p>
        </p:txBody>
      </p:sp>
      <p:cxnSp>
        <p:nvCxnSpPr>
          <p:cNvPr id="24" name="Straight Arrow Connector 23">
            <a:extLst>
              <a:ext uri="{FF2B5EF4-FFF2-40B4-BE49-F238E27FC236}">
                <a16:creationId xmlns:a16="http://schemas.microsoft.com/office/drawing/2014/main" id="{C00E591B-D02B-2E43-867D-B36CFBF81E17}"/>
              </a:ext>
            </a:extLst>
          </p:cNvPr>
          <p:cNvCxnSpPr>
            <a:cxnSpLocks/>
          </p:cNvCxnSpPr>
          <p:nvPr/>
        </p:nvCxnSpPr>
        <p:spPr>
          <a:xfrm>
            <a:off x="4495992" y="2364521"/>
            <a:ext cx="480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C023B7-C425-9B4E-B5C6-314BA744588E}"/>
              </a:ext>
            </a:extLst>
          </p:cNvPr>
          <p:cNvCxnSpPr>
            <a:cxnSpLocks/>
          </p:cNvCxnSpPr>
          <p:nvPr/>
        </p:nvCxnSpPr>
        <p:spPr>
          <a:xfrm>
            <a:off x="4536632" y="4579401"/>
            <a:ext cx="480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272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57EFB1-D1BB-EF4F-8857-8340B4798089}"/>
              </a:ext>
            </a:extLst>
          </p:cNvPr>
          <p:cNvSpPr txBox="1"/>
          <p:nvPr/>
        </p:nvSpPr>
        <p:spPr>
          <a:xfrm>
            <a:off x="2323022" y="5563191"/>
            <a:ext cx="8523808" cy="646331"/>
          </a:xfrm>
          <a:prstGeom prst="rect">
            <a:avLst/>
          </a:prstGeom>
          <a:noFill/>
        </p:spPr>
        <p:txBody>
          <a:bodyPr wrap="none" rtlCol="0">
            <a:spAutoFit/>
          </a:bodyPr>
          <a:lstStyle/>
          <a:p>
            <a:r>
              <a:rPr lang="en-US" dirty="0"/>
              <a:t>Autoencoder-generated latent features for correctly- </a:t>
            </a:r>
            <a:r>
              <a:rPr lang="en-US" b="1" dirty="0"/>
              <a:t>(A)</a:t>
            </a:r>
            <a:r>
              <a:rPr lang="en-US" dirty="0"/>
              <a:t> and mis- </a:t>
            </a:r>
            <a:r>
              <a:rPr lang="en-US" b="1" dirty="0"/>
              <a:t>(B)</a:t>
            </a:r>
            <a:r>
              <a:rPr lang="en-US" dirty="0"/>
              <a:t> classified images </a:t>
            </a:r>
          </a:p>
          <a:p>
            <a:r>
              <a:rPr lang="en-US" dirty="0"/>
              <a:t>with sample images shown side by side on the right</a:t>
            </a:r>
            <a:endParaRPr lang="en-US"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32EC5FDA-5757-2249-B92A-E75361F9F976}"/>
              </a:ext>
            </a:extLst>
          </p:cNvPr>
          <p:cNvSpPr txBox="1"/>
          <p:nvPr/>
        </p:nvSpPr>
        <p:spPr>
          <a:xfrm>
            <a:off x="1282694" y="775012"/>
            <a:ext cx="3385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8" name="TextBox 7">
            <a:extLst>
              <a:ext uri="{FF2B5EF4-FFF2-40B4-BE49-F238E27FC236}">
                <a16:creationId xmlns:a16="http://schemas.microsoft.com/office/drawing/2014/main" id="{B3577731-70DE-EC49-8029-3CDD34AFF99E}"/>
              </a:ext>
            </a:extLst>
          </p:cNvPr>
          <p:cNvSpPr txBox="1"/>
          <p:nvPr/>
        </p:nvSpPr>
        <p:spPr>
          <a:xfrm>
            <a:off x="1219599" y="3143467"/>
            <a:ext cx="3385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pic>
        <p:nvPicPr>
          <p:cNvPr id="11" name="Picture 10">
            <a:extLst>
              <a:ext uri="{FF2B5EF4-FFF2-40B4-BE49-F238E27FC236}">
                <a16:creationId xmlns:a16="http://schemas.microsoft.com/office/drawing/2014/main" id="{84DEA0A1-9788-FF40-B13A-943E343FA328}"/>
              </a:ext>
            </a:extLst>
          </p:cNvPr>
          <p:cNvPicPr>
            <a:picLocks noChangeAspect="1"/>
          </p:cNvPicPr>
          <p:nvPr/>
        </p:nvPicPr>
        <p:blipFill>
          <a:blip r:embed="rId2"/>
          <a:stretch>
            <a:fillRect/>
          </a:stretch>
        </p:blipFill>
        <p:spPr>
          <a:xfrm>
            <a:off x="1486695" y="3286374"/>
            <a:ext cx="8366854" cy="1913463"/>
          </a:xfrm>
          <a:prstGeom prst="rect">
            <a:avLst/>
          </a:prstGeom>
        </p:spPr>
      </p:pic>
      <p:pic>
        <p:nvPicPr>
          <p:cNvPr id="12" name="Picture 11">
            <a:extLst>
              <a:ext uri="{FF2B5EF4-FFF2-40B4-BE49-F238E27FC236}">
                <a16:creationId xmlns:a16="http://schemas.microsoft.com/office/drawing/2014/main" id="{4174C239-694C-D945-9264-45ADBE9D1A8F}"/>
              </a:ext>
            </a:extLst>
          </p:cNvPr>
          <p:cNvPicPr>
            <a:picLocks noChangeAspect="1"/>
          </p:cNvPicPr>
          <p:nvPr/>
        </p:nvPicPr>
        <p:blipFill>
          <a:blip r:embed="rId3"/>
          <a:stretch>
            <a:fillRect/>
          </a:stretch>
        </p:blipFill>
        <p:spPr>
          <a:xfrm>
            <a:off x="1469900" y="1009557"/>
            <a:ext cx="8366854" cy="1913463"/>
          </a:xfrm>
          <a:prstGeom prst="rect">
            <a:avLst/>
          </a:prstGeom>
        </p:spPr>
      </p:pic>
      <p:sp>
        <p:nvSpPr>
          <p:cNvPr id="13" name="TextBox 12">
            <a:extLst>
              <a:ext uri="{FF2B5EF4-FFF2-40B4-BE49-F238E27FC236}">
                <a16:creationId xmlns:a16="http://schemas.microsoft.com/office/drawing/2014/main" id="{98F5C635-3060-4F42-A040-8B7C375B013D}"/>
              </a:ext>
            </a:extLst>
          </p:cNvPr>
          <p:cNvSpPr txBox="1"/>
          <p:nvPr/>
        </p:nvSpPr>
        <p:spPr>
          <a:xfrm>
            <a:off x="4645421" y="5088398"/>
            <a:ext cx="1939505" cy="369332"/>
          </a:xfrm>
          <a:prstGeom prst="rect">
            <a:avLst/>
          </a:prstGeom>
          <a:noFill/>
        </p:spPr>
        <p:txBody>
          <a:bodyPr wrap="none" rtlCol="0">
            <a:spAutoFit/>
          </a:bodyPr>
          <a:lstStyle/>
          <a:p>
            <a:r>
              <a:rPr lang="en-US" dirty="0"/>
              <a:t>Random samples </a:t>
            </a:r>
          </a:p>
        </p:txBody>
      </p:sp>
      <p:sp>
        <p:nvSpPr>
          <p:cNvPr id="14" name="TextBox 13">
            <a:extLst>
              <a:ext uri="{FF2B5EF4-FFF2-40B4-BE49-F238E27FC236}">
                <a16:creationId xmlns:a16="http://schemas.microsoft.com/office/drawing/2014/main" id="{881344C9-F83E-854C-9F17-2206E46524E0}"/>
              </a:ext>
            </a:extLst>
          </p:cNvPr>
          <p:cNvSpPr txBox="1"/>
          <p:nvPr/>
        </p:nvSpPr>
        <p:spPr>
          <a:xfrm rot="16200000">
            <a:off x="-20752" y="2738354"/>
            <a:ext cx="205697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Latent dimensions</a:t>
            </a:r>
          </a:p>
        </p:txBody>
      </p:sp>
      <p:pic>
        <p:nvPicPr>
          <p:cNvPr id="15" name="Picture 14">
            <a:extLst>
              <a:ext uri="{FF2B5EF4-FFF2-40B4-BE49-F238E27FC236}">
                <a16:creationId xmlns:a16="http://schemas.microsoft.com/office/drawing/2014/main" id="{6B21CC84-8238-D347-9D6F-A2F12D1E1590}"/>
              </a:ext>
            </a:extLst>
          </p:cNvPr>
          <p:cNvPicPr>
            <a:picLocks noChangeAspect="1"/>
          </p:cNvPicPr>
          <p:nvPr/>
        </p:nvPicPr>
        <p:blipFill>
          <a:blip r:embed="rId4"/>
          <a:stretch>
            <a:fillRect/>
          </a:stretch>
        </p:blipFill>
        <p:spPr>
          <a:xfrm>
            <a:off x="9877112" y="994403"/>
            <a:ext cx="1815384" cy="1815384"/>
          </a:xfrm>
          <a:prstGeom prst="rect">
            <a:avLst/>
          </a:prstGeom>
        </p:spPr>
      </p:pic>
      <p:pic>
        <p:nvPicPr>
          <p:cNvPr id="16" name="Picture 15">
            <a:extLst>
              <a:ext uri="{FF2B5EF4-FFF2-40B4-BE49-F238E27FC236}">
                <a16:creationId xmlns:a16="http://schemas.microsoft.com/office/drawing/2014/main" id="{B6A16923-3A7A-B549-B88D-F795886B77E6}"/>
              </a:ext>
            </a:extLst>
          </p:cNvPr>
          <p:cNvPicPr>
            <a:picLocks noChangeAspect="1"/>
          </p:cNvPicPr>
          <p:nvPr/>
        </p:nvPicPr>
        <p:blipFill>
          <a:blip r:embed="rId5"/>
          <a:stretch>
            <a:fillRect/>
          </a:stretch>
        </p:blipFill>
        <p:spPr>
          <a:xfrm>
            <a:off x="9877112" y="3273014"/>
            <a:ext cx="1815384" cy="1815384"/>
          </a:xfrm>
          <a:prstGeom prst="rect">
            <a:avLst/>
          </a:prstGeom>
        </p:spPr>
      </p:pic>
    </p:spTree>
    <p:extLst>
      <p:ext uri="{BB962C8B-B14F-4D97-AF65-F5344CB8AC3E}">
        <p14:creationId xmlns:p14="http://schemas.microsoft.com/office/powerpoint/2010/main" val="2521202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8423BAD-2D11-A745-BB3A-2777AE765534}"/>
              </a:ext>
            </a:extLst>
          </p:cNvPr>
          <p:cNvGrpSpPr/>
          <p:nvPr/>
        </p:nvGrpSpPr>
        <p:grpSpPr>
          <a:xfrm>
            <a:off x="882538" y="1208402"/>
            <a:ext cx="10679352" cy="4618778"/>
            <a:chOff x="855644" y="1217367"/>
            <a:chExt cx="10679352" cy="4618778"/>
          </a:xfrm>
        </p:grpSpPr>
        <p:grpSp>
          <p:nvGrpSpPr>
            <p:cNvPr id="12" name="Group 11">
              <a:extLst>
                <a:ext uri="{FF2B5EF4-FFF2-40B4-BE49-F238E27FC236}">
                  <a16:creationId xmlns:a16="http://schemas.microsoft.com/office/drawing/2014/main" id="{71E2642A-A1C7-1B4F-9B1C-5DBF2F5363A6}"/>
                </a:ext>
              </a:extLst>
            </p:cNvPr>
            <p:cNvGrpSpPr/>
            <p:nvPr/>
          </p:nvGrpSpPr>
          <p:grpSpPr>
            <a:xfrm>
              <a:off x="982801" y="1586754"/>
              <a:ext cx="10552195" cy="4249391"/>
              <a:chOff x="929498" y="1543643"/>
              <a:chExt cx="10552195" cy="4249391"/>
            </a:xfrm>
          </p:grpSpPr>
          <p:pic>
            <p:nvPicPr>
              <p:cNvPr id="7" name="Picture 6">
                <a:extLst>
                  <a:ext uri="{FF2B5EF4-FFF2-40B4-BE49-F238E27FC236}">
                    <a16:creationId xmlns:a16="http://schemas.microsoft.com/office/drawing/2014/main" id="{5DA64849-DDC9-4246-A167-200DC9F1D5FE}"/>
                  </a:ext>
                </a:extLst>
              </p:cNvPr>
              <p:cNvPicPr>
                <a:picLocks noChangeAspect="1"/>
              </p:cNvPicPr>
              <p:nvPr/>
            </p:nvPicPr>
            <p:blipFill rotWithShape="1">
              <a:blip r:embed="rId2"/>
              <a:srcRect l="3394"/>
              <a:stretch/>
            </p:blipFill>
            <p:spPr>
              <a:xfrm>
                <a:off x="6315191" y="1543643"/>
                <a:ext cx="5166502" cy="4249391"/>
              </a:xfrm>
              <a:prstGeom prst="rect">
                <a:avLst/>
              </a:prstGeom>
            </p:spPr>
          </p:pic>
          <p:pic>
            <p:nvPicPr>
              <p:cNvPr id="8" name="Picture 7">
                <a:extLst>
                  <a:ext uri="{FF2B5EF4-FFF2-40B4-BE49-F238E27FC236}">
                    <a16:creationId xmlns:a16="http://schemas.microsoft.com/office/drawing/2014/main" id="{F61B9702-9784-7D4C-9069-6113206AFF9E}"/>
                  </a:ext>
                </a:extLst>
              </p:cNvPr>
              <p:cNvPicPr>
                <a:picLocks noChangeAspect="1"/>
              </p:cNvPicPr>
              <p:nvPr/>
            </p:nvPicPr>
            <p:blipFill>
              <a:blip r:embed="rId3"/>
              <a:stretch>
                <a:fillRect/>
              </a:stretch>
            </p:blipFill>
            <p:spPr>
              <a:xfrm>
                <a:off x="929498" y="1543643"/>
                <a:ext cx="5166502" cy="3770713"/>
              </a:xfrm>
              <a:prstGeom prst="rect">
                <a:avLst/>
              </a:prstGeom>
            </p:spPr>
          </p:pic>
        </p:grpSp>
        <p:sp>
          <p:nvSpPr>
            <p:cNvPr id="13" name="TextBox 12">
              <a:extLst>
                <a:ext uri="{FF2B5EF4-FFF2-40B4-BE49-F238E27FC236}">
                  <a16:creationId xmlns:a16="http://schemas.microsoft.com/office/drawing/2014/main" id="{B0BFF1D9-F8F4-C144-8125-CC43BDF3C54F}"/>
                </a:ext>
              </a:extLst>
            </p:cNvPr>
            <p:cNvSpPr txBox="1"/>
            <p:nvPr/>
          </p:nvSpPr>
          <p:spPr>
            <a:xfrm>
              <a:off x="855644" y="1217367"/>
              <a:ext cx="308098"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4F5BA840-8ABC-9247-BDB8-27FF377E0A35}"/>
                </a:ext>
              </a:extLst>
            </p:cNvPr>
            <p:cNvSpPr txBox="1"/>
            <p:nvPr/>
          </p:nvSpPr>
          <p:spPr>
            <a:xfrm>
              <a:off x="6314704" y="1217367"/>
              <a:ext cx="324128" cy="369332"/>
            </a:xfrm>
            <a:prstGeom prst="rect">
              <a:avLst/>
            </a:prstGeom>
            <a:noFill/>
          </p:spPr>
          <p:txBody>
            <a:bodyPr wrap="none" rtlCol="0">
              <a:spAutoFit/>
            </a:bodyPr>
            <a:lstStyle/>
            <a:p>
              <a:r>
                <a:rPr lang="en-US" dirty="0"/>
                <a:t>B</a:t>
              </a:r>
            </a:p>
          </p:txBody>
        </p:sp>
      </p:grpSp>
      <p:sp>
        <p:nvSpPr>
          <p:cNvPr id="2" name="Rectangle 1">
            <a:extLst>
              <a:ext uri="{FF2B5EF4-FFF2-40B4-BE49-F238E27FC236}">
                <a16:creationId xmlns:a16="http://schemas.microsoft.com/office/drawing/2014/main" id="{0730CFE4-BA9E-D548-8F2A-0B2DE0B2E60D}"/>
              </a:ext>
            </a:extLst>
          </p:cNvPr>
          <p:cNvSpPr/>
          <p:nvPr/>
        </p:nvSpPr>
        <p:spPr>
          <a:xfrm>
            <a:off x="1825327" y="5925792"/>
            <a:ext cx="9356669" cy="646331"/>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(A) </a:t>
            </a:r>
            <a:r>
              <a:rPr lang="en-US" dirty="0">
                <a:latin typeface="Times New Roman" panose="02020603050405020304" pitchFamily="18" charset="0"/>
                <a:ea typeface="Times New Roman" panose="02020603050405020304" pitchFamily="18" charset="0"/>
              </a:rPr>
              <a:t>Distribution of predicted misclassification probabilities. </a:t>
            </a:r>
            <a:r>
              <a:rPr lang="en-US" b="1" dirty="0">
                <a:latin typeface="Times New Roman" panose="02020603050405020304" pitchFamily="18" charset="0"/>
                <a:ea typeface="Times New Roman" panose="02020603050405020304" pitchFamily="18" charset="0"/>
              </a:rPr>
              <a:t>(B)</a:t>
            </a:r>
            <a:r>
              <a:rPr lang="en-US" dirty="0">
                <a:latin typeface="Times New Roman" panose="02020603050405020304" pitchFamily="18" charset="0"/>
                <a:ea typeface="Times New Roman" panose="02020603050405020304" pitchFamily="18" charset="0"/>
              </a:rPr>
              <a:t> True misclassification rate of the three groups of training samples</a:t>
            </a:r>
            <a:r>
              <a:rPr lang="en-US" dirty="0"/>
              <a:t> </a:t>
            </a:r>
          </a:p>
        </p:txBody>
      </p:sp>
    </p:spTree>
    <p:extLst>
      <p:ext uri="{BB962C8B-B14F-4D97-AF65-F5344CB8AC3E}">
        <p14:creationId xmlns:p14="http://schemas.microsoft.com/office/powerpoint/2010/main" val="202810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D43277-E76E-254F-BB39-CA02BDC2B59F}"/>
              </a:ext>
            </a:extLst>
          </p:cNvPr>
          <p:cNvPicPr>
            <a:picLocks noChangeAspect="1"/>
          </p:cNvPicPr>
          <p:nvPr/>
        </p:nvPicPr>
        <p:blipFill>
          <a:blip r:embed="rId2"/>
          <a:stretch>
            <a:fillRect/>
          </a:stretch>
        </p:blipFill>
        <p:spPr>
          <a:xfrm>
            <a:off x="2946400" y="1073150"/>
            <a:ext cx="6299200" cy="4711700"/>
          </a:xfrm>
          <a:prstGeom prst="rect">
            <a:avLst/>
          </a:prstGeom>
        </p:spPr>
      </p:pic>
      <p:sp>
        <p:nvSpPr>
          <p:cNvPr id="3" name="TextBox 2">
            <a:extLst>
              <a:ext uri="{FF2B5EF4-FFF2-40B4-BE49-F238E27FC236}">
                <a16:creationId xmlns:a16="http://schemas.microsoft.com/office/drawing/2014/main" id="{15E4D0EA-49D4-804C-8276-85A13109DEA5}"/>
              </a:ext>
            </a:extLst>
          </p:cNvPr>
          <p:cNvSpPr txBox="1"/>
          <p:nvPr/>
        </p:nvSpPr>
        <p:spPr>
          <a:xfrm>
            <a:off x="3067291" y="590309"/>
            <a:ext cx="1393908" cy="369332"/>
          </a:xfrm>
          <a:prstGeom prst="rect">
            <a:avLst/>
          </a:prstGeom>
          <a:noFill/>
        </p:spPr>
        <p:txBody>
          <a:bodyPr wrap="none" rtlCol="0">
            <a:spAutoFit/>
          </a:bodyPr>
          <a:lstStyle/>
          <a:p>
            <a:r>
              <a:rPr lang="en-US" dirty="0"/>
              <a:t>Training loss</a:t>
            </a:r>
          </a:p>
        </p:txBody>
      </p:sp>
    </p:spTree>
    <p:extLst>
      <p:ext uri="{BB962C8B-B14F-4D97-AF65-F5344CB8AC3E}">
        <p14:creationId xmlns:p14="http://schemas.microsoft.com/office/powerpoint/2010/main" val="2333967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subTitle" idx="1"/>
          </p:nvPr>
        </p:nvSpPr>
        <p:spPr>
          <a:xfrm>
            <a:off x="174967" y="0"/>
            <a:ext cx="11360800" cy="1056800"/>
          </a:xfrm>
          <a:prstGeom prst="rect">
            <a:avLst/>
          </a:prstGeom>
        </p:spPr>
        <p:txBody>
          <a:bodyPr spcFirstLastPara="1" wrap="square" lIns="121900" tIns="121900" rIns="121900" bIns="121900" anchor="t" anchorCtr="0">
            <a:noAutofit/>
          </a:bodyPr>
          <a:lstStyle/>
          <a:p>
            <a:pPr marL="0" indent="0" algn="l"/>
            <a:r>
              <a:rPr lang="en"/>
              <a:t>Overview of Projects</a:t>
            </a:r>
            <a:endParaRPr/>
          </a:p>
        </p:txBody>
      </p:sp>
      <p:sp>
        <p:nvSpPr>
          <p:cNvPr id="61" name="Google Shape;61;p14"/>
          <p:cNvSpPr txBox="1"/>
          <p:nvPr/>
        </p:nvSpPr>
        <p:spPr>
          <a:xfrm>
            <a:off x="715800" y="6310000"/>
            <a:ext cx="10760400" cy="548000"/>
          </a:xfrm>
          <a:prstGeom prst="rect">
            <a:avLst/>
          </a:prstGeom>
          <a:noFill/>
          <a:ln>
            <a:noFill/>
          </a:ln>
        </p:spPr>
        <p:txBody>
          <a:bodyPr spcFirstLastPara="1" wrap="square" lIns="121900" tIns="121900" rIns="121900" bIns="121900" anchor="t" anchorCtr="0">
            <a:noAutofit/>
          </a:bodyPr>
          <a:lstStyle/>
          <a:p>
            <a:pPr defTabSz="1219170">
              <a:lnSpc>
                <a:spcPct val="115000"/>
              </a:lnSpc>
              <a:buClr>
                <a:srgbClr val="000000"/>
              </a:buClr>
            </a:pPr>
            <a:r>
              <a:rPr lang="en" sz="1467" kern="0">
                <a:solidFill>
                  <a:srgbClr val="000000"/>
                </a:solidFill>
                <a:latin typeface="Arial"/>
                <a:cs typeface="Arial"/>
                <a:sym typeface="Arial"/>
              </a:rPr>
              <a:t>Figure 1. Example of a WSI with micro-metastasis at increasing zoom levels. The metastasis is outlined with black.</a:t>
            </a:r>
            <a:endParaRPr sz="1867" kern="0">
              <a:solidFill>
                <a:srgbClr val="000000"/>
              </a:solidFill>
              <a:latin typeface="Arial"/>
              <a:cs typeface="Arial"/>
              <a:sym typeface="Arial"/>
            </a:endParaRPr>
          </a:p>
        </p:txBody>
      </p:sp>
      <p:pic>
        <p:nvPicPr>
          <p:cNvPr id="62" name="Google Shape;62;p14"/>
          <p:cNvPicPr preferRelativeResize="0"/>
          <p:nvPr/>
        </p:nvPicPr>
        <p:blipFill>
          <a:blip r:embed="rId3">
            <a:alphaModFix/>
          </a:blip>
          <a:stretch>
            <a:fillRect/>
          </a:stretch>
        </p:blipFill>
        <p:spPr>
          <a:xfrm>
            <a:off x="537400" y="791967"/>
            <a:ext cx="4836701" cy="1925067"/>
          </a:xfrm>
          <a:prstGeom prst="rect">
            <a:avLst/>
          </a:prstGeom>
          <a:noFill/>
          <a:ln>
            <a:noFill/>
          </a:ln>
        </p:spPr>
      </p:pic>
      <p:pic>
        <p:nvPicPr>
          <p:cNvPr id="63" name="Google Shape;63;p14"/>
          <p:cNvPicPr preferRelativeResize="0"/>
          <p:nvPr/>
        </p:nvPicPr>
        <p:blipFill>
          <a:blip r:embed="rId4">
            <a:alphaModFix/>
          </a:blip>
          <a:stretch>
            <a:fillRect/>
          </a:stretch>
        </p:blipFill>
        <p:spPr>
          <a:xfrm>
            <a:off x="0" y="3276369"/>
            <a:ext cx="12192000" cy="3033631"/>
          </a:xfrm>
          <a:prstGeom prst="rect">
            <a:avLst/>
          </a:prstGeom>
          <a:noFill/>
          <a:ln>
            <a:noFill/>
          </a:ln>
        </p:spPr>
      </p:pic>
      <p:pic>
        <p:nvPicPr>
          <p:cNvPr id="64" name="Google Shape;64;p14"/>
          <p:cNvPicPr preferRelativeResize="0"/>
          <p:nvPr/>
        </p:nvPicPr>
        <p:blipFill>
          <a:blip r:embed="rId5">
            <a:alphaModFix/>
          </a:blip>
          <a:stretch>
            <a:fillRect/>
          </a:stretch>
        </p:blipFill>
        <p:spPr>
          <a:xfrm>
            <a:off x="6376045" y="791968"/>
            <a:ext cx="5243489" cy="1844833"/>
          </a:xfrm>
          <a:prstGeom prst="rect">
            <a:avLst/>
          </a:prstGeom>
          <a:noFill/>
          <a:ln>
            <a:noFill/>
          </a:ln>
        </p:spPr>
      </p:pic>
      <p:sp>
        <p:nvSpPr>
          <p:cNvPr id="65" name="Google Shape;65;p14"/>
          <p:cNvSpPr txBox="1"/>
          <p:nvPr/>
        </p:nvSpPr>
        <p:spPr>
          <a:xfrm>
            <a:off x="108351" y="2717033"/>
            <a:ext cx="5694800" cy="5480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pPr>
            <a:r>
              <a:rPr lang="en" sz="1467" kern="0">
                <a:solidFill>
                  <a:srgbClr val="000000"/>
                </a:solidFill>
                <a:latin typeface="Arial"/>
                <a:cs typeface="Arial"/>
                <a:sym typeface="Arial"/>
              </a:rPr>
              <a:t>Table 1. WSI-level metastasis categories</a:t>
            </a:r>
            <a:endParaRPr sz="1867" kern="0">
              <a:solidFill>
                <a:srgbClr val="000000"/>
              </a:solidFill>
              <a:latin typeface="Arial"/>
              <a:cs typeface="Arial"/>
              <a:sym typeface="Arial"/>
            </a:endParaRPr>
          </a:p>
        </p:txBody>
      </p:sp>
      <p:sp>
        <p:nvSpPr>
          <p:cNvPr id="66" name="Google Shape;66;p14"/>
          <p:cNvSpPr txBox="1"/>
          <p:nvPr/>
        </p:nvSpPr>
        <p:spPr>
          <a:xfrm>
            <a:off x="6150367" y="2636800"/>
            <a:ext cx="5694800" cy="5480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pPr>
            <a:r>
              <a:rPr lang="en" sz="1467" kern="0">
                <a:solidFill>
                  <a:srgbClr val="000000"/>
                </a:solidFill>
                <a:latin typeface="Arial"/>
                <a:cs typeface="Arial"/>
                <a:sym typeface="Arial"/>
              </a:rPr>
              <a:t>Table 2. Patient-level pN-stages used in the challenge. Each patient is supplied with 5 WSIs.</a:t>
            </a: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1028627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subTitle" idx="1"/>
          </p:nvPr>
        </p:nvSpPr>
        <p:spPr>
          <a:xfrm>
            <a:off x="188333" y="156000"/>
            <a:ext cx="11360800" cy="1056800"/>
          </a:xfrm>
          <a:prstGeom prst="rect">
            <a:avLst/>
          </a:prstGeom>
        </p:spPr>
        <p:txBody>
          <a:bodyPr spcFirstLastPara="1" wrap="square" lIns="121900" tIns="121900" rIns="121900" bIns="121900" anchor="t" anchorCtr="0">
            <a:noAutofit/>
          </a:bodyPr>
          <a:lstStyle/>
          <a:p>
            <a:pPr marL="0" indent="0" algn="l"/>
            <a:r>
              <a:rPr lang="en"/>
              <a:t>Our Task </a:t>
            </a:r>
            <a:endParaRPr/>
          </a:p>
        </p:txBody>
      </p:sp>
      <p:sp>
        <p:nvSpPr>
          <p:cNvPr id="72" name="Google Shape;72;p15"/>
          <p:cNvSpPr txBox="1"/>
          <p:nvPr/>
        </p:nvSpPr>
        <p:spPr>
          <a:xfrm>
            <a:off x="188333" y="4050733"/>
            <a:ext cx="11816400" cy="548000"/>
          </a:xfrm>
          <a:prstGeom prst="rect">
            <a:avLst/>
          </a:prstGeom>
          <a:noFill/>
          <a:ln>
            <a:noFill/>
          </a:ln>
        </p:spPr>
        <p:txBody>
          <a:bodyPr spcFirstLastPara="1" wrap="square" lIns="121900" tIns="121900" rIns="121900" bIns="121900" anchor="t" anchorCtr="0">
            <a:noAutofit/>
          </a:bodyPr>
          <a:lstStyle/>
          <a:p>
            <a:pPr defTabSz="1219170">
              <a:lnSpc>
                <a:spcPct val="115000"/>
              </a:lnSpc>
              <a:buClr>
                <a:srgbClr val="000000"/>
              </a:buClr>
            </a:pPr>
            <a:r>
              <a:rPr lang="en" sz="1467" kern="0" dirty="0">
                <a:solidFill>
                  <a:srgbClr val="000000"/>
                </a:solidFill>
                <a:latin typeface="Arial"/>
                <a:cs typeface="Arial"/>
                <a:sym typeface="Arial"/>
              </a:rPr>
              <a:t>Table 3. WSI-level confusion matrices of the best four teams with the accuracy in percentages. BC is the best combination of algorithms.  </a:t>
            </a:r>
            <a:endParaRPr sz="1867" kern="0" dirty="0">
              <a:solidFill>
                <a:srgbClr val="000000"/>
              </a:solidFill>
              <a:latin typeface="Arial"/>
              <a:cs typeface="Arial"/>
              <a:sym typeface="Arial"/>
            </a:endParaRPr>
          </a:p>
        </p:txBody>
      </p:sp>
      <p:pic>
        <p:nvPicPr>
          <p:cNvPr id="73" name="Google Shape;73;p15"/>
          <p:cNvPicPr preferRelativeResize="0"/>
          <p:nvPr/>
        </p:nvPicPr>
        <p:blipFill>
          <a:blip r:embed="rId3">
            <a:alphaModFix/>
          </a:blip>
          <a:stretch>
            <a:fillRect/>
          </a:stretch>
        </p:blipFill>
        <p:spPr>
          <a:xfrm>
            <a:off x="538149" y="1212785"/>
            <a:ext cx="10857832" cy="2753167"/>
          </a:xfrm>
          <a:prstGeom prst="rect">
            <a:avLst/>
          </a:prstGeom>
          <a:noFill/>
          <a:ln>
            <a:noFill/>
          </a:ln>
        </p:spPr>
      </p:pic>
      <p:sp>
        <p:nvSpPr>
          <p:cNvPr id="74" name="Google Shape;74;p15"/>
          <p:cNvSpPr txBox="1"/>
          <p:nvPr/>
        </p:nvSpPr>
        <p:spPr>
          <a:xfrm>
            <a:off x="601567" y="4785900"/>
            <a:ext cx="11055600" cy="1764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Because of the constraint of resources, in our project, we will be trying to only classify negative and ITC samples, as the majority of ITC samples were classified as negative even by the best performing teams.</a:t>
            </a: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2807233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subTitle" idx="1"/>
          </p:nvPr>
        </p:nvSpPr>
        <p:spPr>
          <a:xfrm>
            <a:off x="148200" y="66833"/>
            <a:ext cx="11360800" cy="1056800"/>
          </a:xfrm>
          <a:prstGeom prst="rect">
            <a:avLst/>
          </a:prstGeom>
        </p:spPr>
        <p:txBody>
          <a:bodyPr spcFirstLastPara="1" wrap="square" lIns="121900" tIns="121900" rIns="121900" bIns="121900" anchor="t" anchorCtr="0">
            <a:noAutofit/>
          </a:bodyPr>
          <a:lstStyle/>
          <a:p>
            <a:pPr marL="0" indent="0" algn="l"/>
            <a:r>
              <a:rPr lang="en"/>
              <a:t>Two-Step Approach</a:t>
            </a:r>
            <a:endParaRPr/>
          </a:p>
        </p:txBody>
      </p:sp>
      <p:pic>
        <p:nvPicPr>
          <p:cNvPr id="80" name="Google Shape;80;p16"/>
          <p:cNvPicPr preferRelativeResize="0"/>
          <p:nvPr/>
        </p:nvPicPr>
        <p:blipFill>
          <a:blip r:embed="rId3">
            <a:alphaModFix/>
          </a:blip>
          <a:stretch>
            <a:fillRect/>
          </a:stretch>
        </p:blipFill>
        <p:spPr>
          <a:xfrm rot="5400000">
            <a:off x="-554498" y="2910201"/>
            <a:ext cx="4451665" cy="2107132"/>
          </a:xfrm>
          <a:prstGeom prst="rect">
            <a:avLst/>
          </a:prstGeom>
          <a:noFill/>
          <a:ln>
            <a:noFill/>
          </a:ln>
        </p:spPr>
      </p:pic>
      <p:cxnSp>
        <p:nvCxnSpPr>
          <p:cNvPr id="81" name="Google Shape;81;p16"/>
          <p:cNvCxnSpPr/>
          <p:nvPr/>
        </p:nvCxnSpPr>
        <p:spPr>
          <a:xfrm>
            <a:off x="813267" y="1737967"/>
            <a:ext cx="80400" cy="4451600"/>
          </a:xfrm>
          <a:prstGeom prst="straightConnector1">
            <a:avLst/>
          </a:prstGeom>
          <a:noFill/>
          <a:ln w="9525" cap="flat" cmpd="sng">
            <a:solidFill>
              <a:srgbClr val="FF0000"/>
            </a:solidFill>
            <a:prstDash val="solid"/>
            <a:round/>
            <a:headEnd type="none" w="med" len="med"/>
            <a:tailEnd type="none" w="med" len="med"/>
          </a:ln>
        </p:spPr>
      </p:cxnSp>
      <p:cxnSp>
        <p:nvCxnSpPr>
          <p:cNvPr id="82" name="Google Shape;82;p16"/>
          <p:cNvCxnSpPr/>
          <p:nvPr/>
        </p:nvCxnSpPr>
        <p:spPr>
          <a:xfrm>
            <a:off x="1016467" y="1737967"/>
            <a:ext cx="80400" cy="4451600"/>
          </a:xfrm>
          <a:prstGeom prst="straightConnector1">
            <a:avLst/>
          </a:prstGeom>
          <a:noFill/>
          <a:ln w="9525" cap="flat" cmpd="sng">
            <a:solidFill>
              <a:srgbClr val="FF0000"/>
            </a:solidFill>
            <a:prstDash val="dash"/>
            <a:round/>
            <a:headEnd type="none" w="med" len="med"/>
            <a:tailEnd type="none" w="med" len="med"/>
          </a:ln>
        </p:spPr>
      </p:cxnSp>
      <p:cxnSp>
        <p:nvCxnSpPr>
          <p:cNvPr id="83" name="Google Shape;83;p16"/>
          <p:cNvCxnSpPr/>
          <p:nvPr/>
        </p:nvCxnSpPr>
        <p:spPr>
          <a:xfrm flipH="1">
            <a:off x="2459733" y="1737967"/>
            <a:ext cx="3200" cy="4505200"/>
          </a:xfrm>
          <a:prstGeom prst="straightConnector1">
            <a:avLst/>
          </a:prstGeom>
          <a:noFill/>
          <a:ln w="9525" cap="flat" cmpd="sng">
            <a:solidFill>
              <a:srgbClr val="FF0000"/>
            </a:solidFill>
            <a:prstDash val="solid"/>
            <a:round/>
            <a:headEnd type="none" w="med" len="med"/>
            <a:tailEnd type="none" w="med" len="med"/>
          </a:ln>
        </p:spPr>
      </p:cxnSp>
      <p:cxnSp>
        <p:nvCxnSpPr>
          <p:cNvPr id="84" name="Google Shape;84;p16"/>
          <p:cNvCxnSpPr/>
          <p:nvPr/>
        </p:nvCxnSpPr>
        <p:spPr>
          <a:xfrm>
            <a:off x="1219667" y="1737967"/>
            <a:ext cx="80400" cy="4451600"/>
          </a:xfrm>
          <a:prstGeom prst="straightConnector1">
            <a:avLst/>
          </a:prstGeom>
          <a:noFill/>
          <a:ln w="9525" cap="flat" cmpd="sng">
            <a:solidFill>
              <a:srgbClr val="FF0000"/>
            </a:solidFill>
            <a:prstDash val="lgDash"/>
            <a:round/>
            <a:headEnd type="none" w="med" len="med"/>
            <a:tailEnd type="none" w="med" len="med"/>
          </a:ln>
        </p:spPr>
      </p:cxnSp>
      <p:cxnSp>
        <p:nvCxnSpPr>
          <p:cNvPr id="85" name="Google Shape;85;p16"/>
          <p:cNvCxnSpPr/>
          <p:nvPr/>
        </p:nvCxnSpPr>
        <p:spPr>
          <a:xfrm rot="10800000" flipH="1">
            <a:off x="655033" y="1885067"/>
            <a:ext cx="2085600" cy="40000"/>
          </a:xfrm>
          <a:prstGeom prst="straightConnector1">
            <a:avLst/>
          </a:prstGeom>
          <a:noFill/>
          <a:ln w="9525" cap="flat" cmpd="sng">
            <a:solidFill>
              <a:srgbClr val="FF0000"/>
            </a:solidFill>
            <a:prstDash val="solid"/>
            <a:round/>
            <a:headEnd type="none" w="med" len="med"/>
            <a:tailEnd type="none" w="med" len="med"/>
          </a:ln>
        </p:spPr>
      </p:cxnSp>
      <p:cxnSp>
        <p:nvCxnSpPr>
          <p:cNvPr id="86" name="Google Shape;86;p16"/>
          <p:cNvCxnSpPr/>
          <p:nvPr/>
        </p:nvCxnSpPr>
        <p:spPr>
          <a:xfrm rot="10800000" flipH="1">
            <a:off x="655033" y="2074900"/>
            <a:ext cx="2085600" cy="40000"/>
          </a:xfrm>
          <a:prstGeom prst="straightConnector1">
            <a:avLst/>
          </a:prstGeom>
          <a:noFill/>
          <a:ln w="9525" cap="flat" cmpd="sng">
            <a:solidFill>
              <a:srgbClr val="FF0000"/>
            </a:solidFill>
            <a:prstDash val="dash"/>
            <a:round/>
            <a:headEnd type="none" w="med" len="med"/>
            <a:tailEnd type="none" w="med" len="med"/>
          </a:ln>
        </p:spPr>
      </p:cxnSp>
      <p:cxnSp>
        <p:nvCxnSpPr>
          <p:cNvPr id="87" name="Google Shape;87;p16"/>
          <p:cNvCxnSpPr/>
          <p:nvPr/>
        </p:nvCxnSpPr>
        <p:spPr>
          <a:xfrm rot="10800000" flipH="1">
            <a:off x="628533" y="5951733"/>
            <a:ext cx="2085600" cy="40000"/>
          </a:xfrm>
          <a:prstGeom prst="straightConnector1">
            <a:avLst/>
          </a:prstGeom>
          <a:noFill/>
          <a:ln w="9525" cap="flat" cmpd="sng">
            <a:solidFill>
              <a:srgbClr val="FF0000"/>
            </a:solidFill>
            <a:prstDash val="solid"/>
            <a:round/>
            <a:headEnd type="none" w="med" len="med"/>
            <a:tailEnd type="none" w="med" len="med"/>
          </a:ln>
        </p:spPr>
      </p:cxnSp>
      <p:pic>
        <p:nvPicPr>
          <p:cNvPr id="88" name="Google Shape;88;p16"/>
          <p:cNvPicPr preferRelativeResize="0"/>
          <p:nvPr/>
        </p:nvPicPr>
        <p:blipFill>
          <a:blip r:embed="rId4">
            <a:alphaModFix/>
          </a:blip>
          <a:stretch>
            <a:fillRect/>
          </a:stretch>
        </p:blipFill>
        <p:spPr>
          <a:xfrm>
            <a:off x="4827400" y="1678434"/>
            <a:ext cx="2403467" cy="4570665"/>
          </a:xfrm>
          <a:prstGeom prst="rect">
            <a:avLst/>
          </a:prstGeom>
          <a:noFill/>
          <a:ln>
            <a:noFill/>
          </a:ln>
        </p:spPr>
      </p:pic>
      <p:cxnSp>
        <p:nvCxnSpPr>
          <p:cNvPr id="89" name="Google Shape;89;p16"/>
          <p:cNvCxnSpPr/>
          <p:nvPr/>
        </p:nvCxnSpPr>
        <p:spPr>
          <a:xfrm rot="10800000" flipH="1">
            <a:off x="3080951" y="3890400"/>
            <a:ext cx="1390400" cy="13200"/>
          </a:xfrm>
          <a:prstGeom prst="straightConnector1">
            <a:avLst/>
          </a:prstGeom>
          <a:noFill/>
          <a:ln w="19050" cap="flat" cmpd="sng">
            <a:solidFill>
              <a:schemeClr val="dk2"/>
            </a:solidFill>
            <a:prstDash val="solid"/>
            <a:round/>
            <a:headEnd type="none" w="med" len="med"/>
            <a:tailEnd type="triangle" w="med" len="med"/>
          </a:ln>
        </p:spPr>
      </p:cxnSp>
      <p:sp>
        <p:nvSpPr>
          <p:cNvPr id="90" name="Google Shape;90;p16"/>
          <p:cNvSpPr txBox="1"/>
          <p:nvPr/>
        </p:nvSpPr>
        <p:spPr>
          <a:xfrm>
            <a:off x="2988655" y="3991565"/>
            <a:ext cx="1934000" cy="647777"/>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600" kern="0">
                <a:solidFill>
                  <a:srgbClr val="FF0000"/>
                </a:solidFill>
                <a:latin typeface="Arial"/>
                <a:cs typeface="Arial"/>
              </a:rPr>
              <a:t>time-consuming: takes ~36 hrs to finish one WSI</a:t>
            </a:r>
            <a:endParaRPr lang="en" sz="1600" kern="0" dirty="0">
              <a:solidFill>
                <a:srgbClr val="FF0000"/>
              </a:solidFill>
              <a:latin typeface="Arial"/>
              <a:cs typeface="Arial"/>
            </a:endParaRPr>
          </a:p>
        </p:txBody>
      </p:sp>
      <p:sp>
        <p:nvSpPr>
          <p:cNvPr id="91" name="Google Shape;91;p16"/>
          <p:cNvSpPr txBox="1"/>
          <p:nvPr/>
        </p:nvSpPr>
        <p:spPr>
          <a:xfrm>
            <a:off x="704339" y="6459667"/>
            <a:ext cx="1934000" cy="2408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~20Kx10K</a:t>
            </a:r>
            <a:endParaRPr sz="1867" kern="0">
              <a:solidFill>
                <a:srgbClr val="000000"/>
              </a:solidFill>
              <a:latin typeface="Arial"/>
              <a:cs typeface="Arial"/>
              <a:sym typeface="Arial"/>
            </a:endParaRPr>
          </a:p>
        </p:txBody>
      </p:sp>
      <p:sp>
        <p:nvSpPr>
          <p:cNvPr id="92" name="Google Shape;92;p16"/>
          <p:cNvSpPr txBox="1"/>
          <p:nvPr/>
        </p:nvSpPr>
        <p:spPr>
          <a:xfrm>
            <a:off x="5238905" y="6459667"/>
            <a:ext cx="1934000" cy="2408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2000x1000</a:t>
            </a:r>
            <a:endParaRPr sz="1867" kern="0">
              <a:solidFill>
                <a:srgbClr val="000000"/>
              </a:solidFill>
              <a:latin typeface="Arial"/>
              <a:cs typeface="Arial"/>
              <a:sym typeface="Arial"/>
            </a:endParaRPr>
          </a:p>
        </p:txBody>
      </p:sp>
      <p:sp>
        <p:nvSpPr>
          <p:cNvPr id="93" name="Google Shape;93;p16"/>
          <p:cNvSpPr/>
          <p:nvPr/>
        </p:nvSpPr>
        <p:spPr>
          <a:xfrm>
            <a:off x="7912633" y="3014667"/>
            <a:ext cx="2460000" cy="1630800"/>
          </a:xfrm>
          <a:prstGeom prst="lef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 name="Google Shape;94;p16"/>
          <p:cNvSpPr txBox="1"/>
          <p:nvPr/>
        </p:nvSpPr>
        <p:spPr>
          <a:xfrm>
            <a:off x="7431372" y="3342133"/>
            <a:ext cx="1934000" cy="240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Step-2 model</a:t>
            </a:r>
            <a:endParaRPr sz="1867" kern="0">
              <a:solidFill>
                <a:srgbClr val="000000"/>
              </a:solidFill>
              <a:latin typeface="Arial"/>
              <a:cs typeface="Arial"/>
              <a:sym typeface="Arial"/>
            </a:endParaRPr>
          </a:p>
        </p:txBody>
      </p:sp>
      <p:sp>
        <p:nvSpPr>
          <p:cNvPr id="95" name="Google Shape;95;p16"/>
          <p:cNvSpPr txBox="1"/>
          <p:nvPr/>
        </p:nvSpPr>
        <p:spPr>
          <a:xfrm>
            <a:off x="10479572" y="2693633"/>
            <a:ext cx="1934000" cy="240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Negative</a:t>
            </a:r>
            <a:endParaRPr sz="1867" kern="0">
              <a:solidFill>
                <a:srgbClr val="000000"/>
              </a:solidFill>
              <a:latin typeface="Arial"/>
              <a:cs typeface="Arial"/>
              <a:sym typeface="Arial"/>
            </a:endParaRPr>
          </a:p>
        </p:txBody>
      </p:sp>
      <p:sp>
        <p:nvSpPr>
          <p:cNvPr id="96" name="Google Shape;96;p16"/>
          <p:cNvSpPr txBox="1"/>
          <p:nvPr/>
        </p:nvSpPr>
        <p:spPr>
          <a:xfrm>
            <a:off x="10811705" y="4404667"/>
            <a:ext cx="1934000" cy="240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ITC</a:t>
            </a:r>
            <a:endParaRPr sz="1867" kern="0">
              <a:solidFill>
                <a:srgbClr val="000000"/>
              </a:solidFill>
              <a:latin typeface="Arial"/>
              <a:cs typeface="Arial"/>
              <a:sym typeface="Arial"/>
            </a:endParaRPr>
          </a:p>
        </p:txBody>
      </p:sp>
      <p:sp>
        <p:nvSpPr>
          <p:cNvPr id="97" name="Google Shape;97;p16"/>
          <p:cNvSpPr/>
          <p:nvPr/>
        </p:nvSpPr>
        <p:spPr>
          <a:xfrm>
            <a:off x="2633567" y="1413726"/>
            <a:ext cx="4572000" cy="431133"/>
          </a:xfrm>
          <a:custGeom>
            <a:avLst/>
            <a:gdLst/>
            <a:ahLst/>
            <a:cxnLst/>
            <a:rect l="l" t="t" r="r" b="b"/>
            <a:pathLst>
              <a:path w="137160" h="12934" extrusionOk="0">
                <a:moveTo>
                  <a:pt x="0" y="12934"/>
                </a:moveTo>
                <a:cubicBezTo>
                  <a:pt x="1337" y="11865"/>
                  <a:pt x="4880" y="8188"/>
                  <a:pt x="8021" y="6517"/>
                </a:cubicBezTo>
                <a:cubicBezTo>
                  <a:pt x="11163" y="4846"/>
                  <a:pt x="13903" y="3843"/>
                  <a:pt x="18849" y="2907"/>
                </a:cubicBezTo>
                <a:cubicBezTo>
                  <a:pt x="23795" y="1971"/>
                  <a:pt x="31282" y="1236"/>
                  <a:pt x="37699" y="902"/>
                </a:cubicBezTo>
                <a:cubicBezTo>
                  <a:pt x="44116" y="568"/>
                  <a:pt x="51000" y="902"/>
                  <a:pt x="57350" y="902"/>
                </a:cubicBezTo>
                <a:cubicBezTo>
                  <a:pt x="63700" y="902"/>
                  <a:pt x="69650" y="1036"/>
                  <a:pt x="75799" y="902"/>
                </a:cubicBezTo>
                <a:cubicBezTo>
                  <a:pt x="81949" y="768"/>
                  <a:pt x="88098" y="-100"/>
                  <a:pt x="94247" y="100"/>
                </a:cubicBezTo>
                <a:cubicBezTo>
                  <a:pt x="100396" y="301"/>
                  <a:pt x="106880" y="1303"/>
                  <a:pt x="112695" y="2105"/>
                </a:cubicBezTo>
                <a:cubicBezTo>
                  <a:pt x="118510" y="2907"/>
                  <a:pt x="125062" y="3777"/>
                  <a:pt x="129139" y="4913"/>
                </a:cubicBezTo>
                <a:cubicBezTo>
                  <a:pt x="133217" y="6049"/>
                  <a:pt x="135823" y="8255"/>
                  <a:pt x="137160" y="8923"/>
                </a:cubicBezTo>
              </a:path>
            </a:pathLst>
          </a:custGeom>
          <a:noFill/>
          <a:ln w="19050" cap="flat" cmpd="sng">
            <a:solidFill>
              <a:srgbClr val="0000FF"/>
            </a:solidFill>
            <a:prstDash val="dash"/>
            <a:round/>
            <a:headEnd type="none" w="med" len="med"/>
            <a:tailEnd type="stealth" w="med" len="med"/>
          </a:ln>
          <a:effectLst>
            <a:outerShdw blurRad="57150" dist="19050" dir="5400000" algn="bl" rotWithShape="0">
              <a:srgbClr val="000000">
                <a:alpha val="50000"/>
              </a:srgbClr>
            </a:outerShdw>
          </a:effectLst>
        </p:spPr>
      </p:sp>
      <p:sp>
        <p:nvSpPr>
          <p:cNvPr id="98" name="Google Shape;98;p16"/>
          <p:cNvSpPr txBox="1"/>
          <p:nvPr/>
        </p:nvSpPr>
        <p:spPr>
          <a:xfrm>
            <a:off x="3746039" y="882833"/>
            <a:ext cx="1934000" cy="240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96x96</a:t>
            </a:r>
            <a:endParaRPr sz="1867" kern="0">
              <a:solidFill>
                <a:srgbClr val="000000"/>
              </a:solidFill>
              <a:latin typeface="Arial"/>
              <a:cs typeface="Arial"/>
              <a:sym typeface="Arial"/>
            </a:endParaRPr>
          </a:p>
        </p:txBody>
      </p:sp>
      <p:cxnSp>
        <p:nvCxnSpPr>
          <p:cNvPr id="99" name="Google Shape;99;p16"/>
          <p:cNvCxnSpPr/>
          <p:nvPr/>
        </p:nvCxnSpPr>
        <p:spPr>
          <a:xfrm rot="10800000" flipH="1">
            <a:off x="4602339" y="1137000"/>
            <a:ext cx="500800" cy="800"/>
          </a:xfrm>
          <a:prstGeom prst="straightConnector1">
            <a:avLst/>
          </a:prstGeom>
          <a:noFill/>
          <a:ln w="19050" cap="flat" cmpd="sng">
            <a:solidFill>
              <a:srgbClr val="0000FF"/>
            </a:solidFill>
            <a:prstDash val="dash"/>
            <a:round/>
            <a:headEnd type="none" w="med" len="med"/>
            <a:tailEnd type="triangle" w="med" len="med"/>
          </a:ln>
        </p:spPr>
      </p:cxnSp>
      <p:sp>
        <p:nvSpPr>
          <p:cNvPr id="100" name="Google Shape;100;p16"/>
          <p:cNvSpPr txBox="1"/>
          <p:nvPr/>
        </p:nvSpPr>
        <p:spPr>
          <a:xfrm>
            <a:off x="5062139" y="882833"/>
            <a:ext cx="1934000" cy="240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1x1</a:t>
            </a:r>
            <a:endParaRPr sz="1867" kern="0">
              <a:solidFill>
                <a:srgbClr val="000000"/>
              </a:solidFill>
              <a:latin typeface="Arial"/>
              <a:cs typeface="Arial"/>
              <a:sym typeface="Arial"/>
            </a:endParaRPr>
          </a:p>
        </p:txBody>
      </p:sp>
      <p:sp>
        <p:nvSpPr>
          <p:cNvPr id="101" name="Google Shape;101;p16"/>
          <p:cNvSpPr/>
          <p:nvPr/>
        </p:nvSpPr>
        <p:spPr>
          <a:xfrm>
            <a:off x="2470167" y="1752600"/>
            <a:ext cx="244000" cy="132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 name="Google Shape;102;p16"/>
          <p:cNvSpPr/>
          <p:nvPr/>
        </p:nvSpPr>
        <p:spPr>
          <a:xfrm rot="10800000">
            <a:off x="7172900" y="1707400"/>
            <a:ext cx="84400" cy="848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 name="Google Shape;90;p16">
            <a:extLst>
              <a:ext uri="{FF2B5EF4-FFF2-40B4-BE49-F238E27FC236}">
                <a16:creationId xmlns:a16="http://schemas.microsoft.com/office/drawing/2014/main" id="{913E4F7B-3D2C-4E72-AA47-74B5D121D478}"/>
              </a:ext>
            </a:extLst>
          </p:cNvPr>
          <p:cNvSpPr txBox="1"/>
          <p:nvPr/>
        </p:nvSpPr>
        <p:spPr>
          <a:xfrm>
            <a:off x="3040609" y="3489337"/>
            <a:ext cx="1934000" cy="240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Step-1 model</a:t>
            </a: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2407317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subTitle" idx="1"/>
          </p:nvPr>
        </p:nvSpPr>
        <p:spPr>
          <a:xfrm>
            <a:off x="188333" y="156000"/>
            <a:ext cx="11360800" cy="1056800"/>
          </a:xfrm>
          <a:prstGeom prst="rect">
            <a:avLst/>
          </a:prstGeom>
        </p:spPr>
        <p:txBody>
          <a:bodyPr spcFirstLastPara="1" wrap="square" lIns="121900" tIns="121900" rIns="121900" bIns="121900" anchor="t" anchorCtr="0">
            <a:noAutofit/>
          </a:bodyPr>
          <a:lstStyle/>
          <a:p>
            <a:pPr marL="0" indent="0" algn="l"/>
            <a:r>
              <a:rPr lang="en"/>
              <a:t>Step-1 Data</a:t>
            </a:r>
            <a:endParaRPr/>
          </a:p>
        </p:txBody>
      </p:sp>
      <p:sp>
        <p:nvSpPr>
          <p:cNvPr id="108" name="Google Shape;108;p17"/>
          <p:cNvSpPr txBox="1"/>
          <p:nvPr/>
        </p:nvSpPr>
        <p:spPr>
          <a:xfrm>
            <a:off x="542033" y="4745767"/>
            <a:ext cx="10760400" cy="548000"/>
          </a:xfrm>
          <a:prstGeom prst="rect">
            <a:avLst/>
          </a:prstGeom>
          <a:noFill/>
          <a:ln>
            <a:noFill/>
          </a:ln>
        </p:spPr>
        <p:txBody>
          <a:bodyPr spcFirstLastPara="1" wrap="square" lIns="121900" tIns="121900" rIns="121900" bIns="121900" anchor="t" anchorCtr="0">
            <a:noAutofit/>
          </a:bodyPr>
          <a:lstStyle/>
          <a:p>
            <a:pPr defTabSz="1219170">
              <a:lnSpc>
                <a:spcPct val="115000"/>
              </a:lnSpc>
              <a:buClr>
                <a:srgbClr val="000000"/>
              </a:buClr>
            </a:pPr>
            <a:r>
              <a:rPr lang="en" sz="1467" kern="0">
                <a:solidFill>
                  <a:srgbClr val="000000"/>
                </a:solidFill>
                <a:latin typeface="Arial"/>
                <a:cs typeface="Arial"/>
                <a:sym typeface="Arial"/>
              </a:rPr>
              <a:t>Figure 2. Examples of 96x96 patches extracted from original C16 WSIs. from </a:t>
            </a:r>
            <a:r>
              <a:rPr lang="en" sz="1467" u="sng" kern="0">
                <a:solidFill>
                  <a:srgbClr val="0097A7"/>
                </a:solidFill>
                <a:latin typeface="Arial"/>
                <a:cs typeface="Arial"/>
                <a:sym typeface="Arial"/>
                <a:hlinkClick r:id="rId3"/>
              </a:rPr>
              <a:t>https://github.com/basveeling/pcam</a:t>
            </a: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pic>
        <p:nvPicPr>
          <p:cNvPr id="109" name="Google Shape;109;p17"/>
          <p:cNvPicPr preferRelativeResize="0"/>
          <p:nvPr/>
        </p:nvPicPr>
        <p:blipFill>
          <a:blip r:embed="rId4">
            <a:alphaModFix/>
          </a:blip>
          <a:stretch>
            <a:fillRect/>
          </a:stretch>
        </p:blipFill>
        <p:spPr>
          <a:xfrm>
            <a:off x="203200" y="1416000"/>
            <a:ext cx="11785600" cy="2946400"/>
          </a:xfrm>
          <a:prstGeom prst="rect">
            <a:avLst/>
          </a:prstGeom>
          <a:noFill/>
          <a:ln>
            <a:noFill/>
          </a:ln>
        </p:spPr>
      </p:pic>
    </p:spTree>
    <p:extLst>
      <p:ext uri="{BB962C8B-B14F-4D97-AF65-F5344CB8AC3E}">
        <p14:creationId xmlns:p14="http://schemas.microsoft.com/office/powerpoint/2010/main" val="3091121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subTitle" idx="1"/>
          </p:nvPr>
        </p:nvSpPr>
        <p:spPr>
          <a:xfrm>
            <a:off x="188333" y="156000"/>
            <a:ext cx="11360800" cy="1056800"/>
          </a:xfrm>
          <a:prstGeom prst="rect">
            <a:avLst/>
          </a:prstGeom>
        </p:spPr>
        <p:txBody>
          <a:bodyPr spcFirstLastPara="1" wrap="square" lIns="121900" tIns="121900" rIns="121900" bIns="121900" anchor="t" anchorCtr="0">
            <a:noAutofit/>
          </a:bodyPr>
          <a:lstStyle/>
          <a:p>
            <a:pPr marL="0" indent="0" algn="l"/>
            <a:r>
              <a:rPr lang="en"/>
              <a:t>Training History of Baseline CNNs from Step-1</a:t>
            </a:r>
            <a:endParaRPr/>
          </a:p>
        </p:txBody>
      </p:sp>
      <p:pic>
        <p:nvPicPr>
          <p:cNvPr id="115" name="Google Shape;115;p18"/>
          <p:cNvPicPr preferRelativeResize="0"/>
          <p:nvPr/>
        </p:nvPicPr>
        <p:blipFill>
          <a:blip r:embed="rId3">
            <a:alphaModFix/>
          </a:blip>
          <a:stretch>
            <a:fillRect/>
          </a:stretch>
        </p:blipFill>
        <p:spPr>
          <a:xfrm>
            <a:off x="871633" y="1292401"/>
            <a:ext cx="4478400" cy="3224804"/>
          </a:xfrm>
          <a:prstGeom prst="rect">
            <a:avLst/>
          </a:prstGeom>
          <a:noFill/>
          <a:ln>
            <a:noFill/>
          </a:ln>
        </p:spPr>
      </p:pic>
      <p:pic>
        <p:nvPicPr>
          <p:cNvPr id="116" name="Google Shape;116;p18"/>
          <p:cNvPicPr preferRelativeResize="0"/>
          <p:nvPr/>
        </p:nvPicPr>
        <p:blipFill>
          <a:blip r:embed="rId4">
            <a:alphaModFix/>
          </a:blip>
          <a:stretch>
            <a:fillRect/>
          </a:stretch>
        </p:blipFill>
        <p:spPr>
          <a:xfrm>
            <a:off x="5882133" y="1292398"/>
            <a:ext cx="4478400" cy="3216133"/>
          </a:xfrm>
          <a:prstGeom prst="rect">
            <a:avLst/>
          </a:prstGeom>
          <a:noFill/>
          <a:ln>
            <a:noFill/>
          </a:ln>
        </p:spPr>
      </p:pic>
      <p:sp>
        <p:nvSpPr>
          <p:cNvPr id="117" name="Google Shape;117;p18"/>
          <p:cNvSpPr txBox="1"/>
          <p:nvPr/>
        </p:nvSpPr>
        <p:spPr>
          <a:xfrm>
            <a:off x="488533" y="5029733"/>
            <a:ext cx="10760400" cy="5480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buSzPts val="1100"/>
            </a:pPr>
            <a:r>
              <a:rPr lang="en" sz="1467" kern="0">
                <a:solidFill>
                  <a:srgbClr val="000000"/>
                </a:solidFill>
                <a:latin typeface="Arial"/>
                <a:cs typeface="Arial"/>
                <a:sym typeface="Arial"/>
              </a:rPr>
              <a:t>Figure 1. Loss, accuracy and AUC for (a) ResNet50 and (b) small VGGNet (both trained from scratch).</a:t>
            </a:r>
            <a:endParaRPr sz="1867" kern="0">
              <a:solidFill>
                <a:srgbClr val="000000"/>
              </a:solidFill>
              <a:latin typeface="Arial"/>
              <a:cs typeface="Arial"/>
              <a:sym typeface="Arial"/>
            </a:endParaRPr>
          </a:p>
        </p:txBody>
      </p:sp>
      <p:sp>
        <p:nvSpPr>
          <p:cNvPr id="118" name="Google Shape;118;p18"/>
          <p:cNvSpPr txBox="1"/>
          <p:nvPr/>
        </p:nvSpPr>
        <p:spPr>
          <a:xfrm>
            <a:off x="2703033" y="4508533"/>
            <a:ext cx="815600" cy="6148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(a)</a:t>
            </a:r>
            <a:endParaRPr sz="1867" kern="0">
              <a:solidFill>
                <a:srgbClr val="000000"/>
              </a:solidFill>
              <a:latin typeface="Arial"/>
              <a:cs typeface="Arial"/>
              <a:sym typeface="Arial"/>
            </a:endParaRPr>
          </a:p>
        </p:txBody>
      </p:sp>
      <p:sp>
        <p:nvSpPr>
          <p:cNvPr id="119" name="Google Shape;119;p18"/>
          <p:cNvSpPr txBox="1"/>
          <p:nvPr/>
        </p:nvSpPr>
        <p:spPr>
          <a:xfrm>
            <a:off x="7890033" y="4414933"/>
            <a:ext cx="815600" cy="6148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(b)</a:t>
            </a:r>
            <a:endParaRPr sz="1867" kern="0">
              <a:solidFill>
                <a:srgbClr val="000000"/>
              </a:solidFill>
              <a:latin typeface="Arial"/>
              <a:cs typeface="Arial"/>
              <a:sym typeface="Arial"/>
            </a:endParaRPr>
          </a:p>
        </p:txBody>
      </p:sp>
      <p:sp>
        <p:nvSpPr>
          <p:cNvPr id="120" name="Google Shape;120;p18"/>
          <p:cNvSpPr txBox="1"/>
          <p:nvPr/>
        </p:nvSpPr>
        <p:spPr>
          <a:xfrm>
            <a:off x="1029367" y="5614733"/>
            <a:ext cx="9946000" cy="882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50" kern="0">
                <a:solidFill>
                  <a:srgbClr val="000000"/>
                </a:solidFill>
                <a:latin typeface="Arial"/>
                <a:cs typeface="Arial"/>
              </a:rPr>
              <a:t>(will provide the training history of InceptionV3 model later)</a:t>
            </a:r>
            <a:endParaRPr lang="en" sz="1850" kern="0" dirty="0">
              <a:solidFill>
                <a:srgbClr val="000000"/>
              </a:solidFill>
              <a:latin typeface="Arial"/>
              <a:cs typeface="Arial"/>
            </a:endParaRPr>
          </a:p>
        </p:txBody>
      </p:sp>
    </p:spTree>
    <p:extLst>
      <p:ext uri="{BB962C8B-B14F-4D97-AF65-F5344CB8AC3E}">
        <p14:creationId xmlns:p14="http://schemas.microsoft.com/office/powerpoint/2010/main" val="2348155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subTitle" idx="1"/>
          </p:nvPr>
        </p:nvSpPr>
        <p:spPr>
          <a:xfrm>
            <a:off x="188333" y="156000"/>
            <a:ext cx="11360800" cy="1056800"/>
          </a:xfrm>
          <a:prstGeom prst="rect">
            <a:avLst/>
          </a:prstGeom>
        </p:spPr>
        <p:txBody>
          <a:bodyPr spcFirstLastPara="1" wrap="square" lIns="121900" tIns="121900" rIns="121900" bIns="121900" anchor="t" anchorCtr="0">
            <a:noAutofit/>
          </a:bodyPr>
          <a:lstStyle/>
          <a:p>
            <a:pPr marL="0" indent="0" algn="l"/>
            <a:r>
              <a:rPr lang="en" sz="3700"/>
              <a:t>Step-1 Result Summary</a:t>
            </a:r>
            <a:endParaRPr sz="3700"/>
          </a:p>
        </p:txBody>
      </p:sp>
      <p:graphicFrame>
        <p:nvGraphicFramePr>
          <p:cNvPr id="3" name="Table 2">
            <a:extLst>
              <a:ext uri="{FF2B5EF4-FFF2-40B4-BE49-F238E27FC236}">
                <a16:creationId xmlns:a16="http://schemas.microsoft.com/office/drawing/2014/main" id="{5D15E8BE-30A4-4F29-9FE2-2963C616D192}"/>
              </a:ext>
            </a:extLst>
          </p:cNvPr>
          <p:cNvGraphicFramePr>
            <a:graphicFrameLocks noGrp="1"/>
          </p:cNvGraphicFramePr>
          <p:nvPr>
            <p:extLst>
              <p:ext uri="{D42A27DB-BD31-4B8C-83A1-F6EECF244321}">
                <p14:modId xmlns:p14="http://schemas.microsoft.com/office/powerpoint/2010/main" val="4032950638"/>
              </p:ext>
            </p:extLst>
          </p:nvPr>
        </p:nvGraphicFramePr>
        <p:xfrm>
          <a:off x="1255568" y="1558636"/>
          <a:ext cx="9076393" cy="2978723"/>
        </p:xfrm>
        <a:graphic>
          <a:graphicData uri="http://schemas.openxmlformats.org/drawingml/2006/table">
            <a:tbl>
              <a:tblPr firstRow="1" bandRow="1">
                <a:tableStyleId>{5C22544A-7EE6-4342-B048-85BDC9FD1C3A}</a:tableStyleId>
              </a:tblPr>
              <a:tblGrid>
                <a:gridCol w="1488817">
                  <a:extLst>
                    <a:ext uri="{9D8B030D-6E8A-4147-A177-3AD203B41FA5}">
                      <a16:colId xmlns:a16="http://schemas.microsoft.com/office/drawing/2014/main" val="3726252330"/>
                    </a:ext>
                  </a:extLst>
                </a:gridCol>
                <a:gridCol w="843064">
                  <a:extLst>
                    <a:ext uri="{9D8B030D-6E8A-4147-A177-3AD203B41FA5}">
                      <a16:colId xmlns:a16="http://schemas.microsoft.com/office/drawing/2014/main" val="2731701724"/>
                    </a:ext>
                  </a:extLst>
                </a:gridCol>
                <a:gridCol w="843064">
                  <a:extLst>
                    <a:ext uri="{9D8B030D-6E8A-4147-A177-3AD203B41FA5}">
                      <a16:colId xmlns:a16="http://schemas.microsoft.com/office/drawing/2014/main" val="2825102752"/>
                    </a:ext>
                  </a:extLst>
                </a:gridCol>
                <a:gridCol w="843064">
                  <a:extLst>
                    <a:ext uri="{9D8B030D-6E8A-4147-A177-3AD203B41FA5}">
                      <a16:colId xmlns:a16="http://schemas.microsoft.com/office/drawing/2014/main" val="2144887040"/>
                    </a:ext>
                  </a:extLst>
                </a:gridCol>
                <a:gridCol w="843064">
                  <a:extLst>
                    <a:ext uri="{9D8B030D-6E8A-4147-A177-3AD203B41FA5}">
                      <a16:colId xmlns:a16="http://schemas.microsoft.com/office/drawing/2014/main" val="1745088463"/>
                    </a:ext>
                  </a:extLst>
                </a:gridCol>
                <a:gridCol w="843064">
                  <a:extLst>
                    <a:ext uri="{9D8B030D-6E8A-4147-A177-3AD203B41FA5}">
                      <a16:colId xmlns:a16="http://schemas.microsoft.com/office/drawing/2014/main" val="350127395"/>
                    </a:ext>
                  </a:extLst>
                </a:gridCol>
                <a:gridCol w="843064">
                  <a:extLst>
                    <a:ext uri="{9D8B030D-6E8A-4147-A177-3AD203B41FA5}">
                      <a16:colId xmlns:a16="http://schemas.microsoft.com/office/drawing/2014/main" val="842037662"/>
                    </a:ext>
                  </a:extLst>
                </a:gridCol>
                <a:gridCol w="843064">
                  <a:extLst>
                    <a:ext uri="{9D8B030D-6E8A-4147-A177-3AD203B41FA5}">
                      <a16:colId xmlns:a16="http://schemas.microsoft.com/office/drawing/2014/main" val="2810692940"/>
                    </a:ext>
                  </a:extLst>
                </a:gridCol>
                <a:gridCol w="843064">
                  <a:extLst>
                    <a:ext uri="{9D8B030D-6E8A-4147-A177-3AD203B41FA5}">
                      <a16:colId xmlns:a16="http://schemas.microsoft.com/office/drawing/2014/main" val="3369188275"/>
                    </a:ext>
                  </a:extLst>
                </a:gridCol>
                <a:gridCol w="843064">
                  <a:extLst>
                    <a:ext uri="{9D8B030D-6E8A-4147-A177-3AD203B41FA5}">
                      <a16:colId xmlns:a16="http://schemas.microsoft.com/office/drawing/2014/main" val="4268455204"/>
                    </a:ext>
                  </a:extLst>
                </a:gridCol>
              </a:tblGrid>
              <a:tr h="372340">
                <a:tc rowSpan="2">
                  <a:txBody>
                    <a:bodyPr/>
                    <a:lstStyle/>
                    <a:p>
                      <a:pPr algn="ctr"/>
                      <a:r>
                        <a:rPr lang="en-US">
                          <a:effectLst/>
                        </a:rPr>
                        <a:t>CNN Architecture</a:t>
                      </a:r>
                    </a:p>
                  </a:txBody>
                  <a:tcPr marL="0" marR="0" marT="0" marB="0" anchor="ctr"/>
                </a:tc>
                <a:tc gridSpan="3">
                  <a:txBody>
                    <a:bodyPr/>
                    <a:lstStyle/>
                    <a:p>
                      <a:pPr algn="ctr"/>
                      <a:r>
                        <a:rPr lang="en-US">
                          <a:effectLst/>
                        </a:rPr>
                        <a:t>Loss</a:t>
                      </a:r>
                    </a:p>
                  </a:txBody>
                  <a:tcPr marL="0" marR="0" marT="0" marB="0" anchor="ctr"/>
                </a:tc>
                <a:tc hMerge="1">
                  <a:txBody>
                    <a:bodyPr/>
                    <a:lstStyle/>
                    <a:p>
                      <a:endParaRPr lang="en-US"/>
                    </a:p>
                  </a:txBody>
                  <a:tcPr/>
                </a:tc>
                <a:tc hMerge="1">
                  <a:txBody>
                    <a:bodyPr/>
                    <a:lstStyle/>
                    <a:p>
                      <a:endParaRPr lang="en-US"/>
                    </a:p>
                  </a:txBody>
                  <a:tcPr/>
                </a:tc>
                <a:tc gridSpan="3">
                  <a:txBody>
                    <a:bodyPr/>
                    <a:lstStyle/>
                    <a:p>
                      <a:pPr algn="ctr"/>
                      <a:r>
                        <a:rPr lang="en-US">
                          <a:effectLst/>
                        </a:rPr>
                        <a:t>Accuracy</a:t>
                      </a:r>
                    </a:p>
                  </a:txBody>
                  <a:tcPr marL="0" marR="0" marT="0" marB="0" anchor="ctr"/>
                </a:tc>
                <a:tc hMerge="1">
                  <a:txBody>
                    <a:bodyPr/>
                    <a:lstStyle/>
                    <a:p>
                      <a:endParaRPr lang="en-US"/>
                    </a:p>
                  </a:txBody>
                  <a:tcPr/>
                </a:tc>
                <a:tc hMerge="1">
                  <a:txBody>
                    <a:bodyPr/>
                    <a:lstStyle/>
                    <a:p>
                      <a:endParaRPr lang="en-US"/>
                    </a:p>
                  </a:txBody>
                  <a:tcPr/>
                </a:tc>
                <a:tc gridSpan="3">
                  <a:txBody>
                    <a:bodyPr/>
                    <a:lstStyle/>
                    <a:p>
                      <a:pPr algn="ctr"/>
                      <a:r>
                        <a:rPr lang="en-US">
                          <a:effectLst/>
                        </a:rPr>
                        <a:t>AUC</a:t>
                      </a:r>
                    </a:p>
                  </a:txBody>
                  <a:tcPr marL="0" marR="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31368706"/>
                  </a:ext>
                </a:extLst>
              </a:tr>
              <a:tr h="744681">
                <a:tc vMerge="1">
                  <a:txBody>
                    <a:bodyPr/>
                    <a:lstStyle/>
                    <a:p>
                      <a:endParaRPr lang="en-US"/>
                    </a:p>
                  </a:txBody>
                  <a:tcPr/>
                </a:tc>
                <a:tc>
                  <a:txBody>
                    <a:bodyPr/>
                    <a:lstStyle/>
                    <a:p>
                      <a:pPr algn="ctr"/>
                      <a:r>
                        <a:rPr lang="en-US">
                          <a:effectLst/>
                        </a:rPr>
                        <a:t>Train</a:t>
                      </a:r>
                    </a:p>
                  </a:txBody>
                  <a:tcPr marL="0" marR="0" marT="0" marB="0" anchor="ctr"/>
                </a:tc>
                <a:tc>
                  <a:txBody>
                    <a:bodyPr/>
                    <a:lstStyle/>
                    <a:p>
                      <a:pPr algn="ctr"/>
                      <a:r>
                        <a:rPr lang="en-US">
                          <a:effectLst/>
                        </a:rPr>
                        <a:t>Valid</a:t>
                      </a:r>
                    </a:p>
                  </a:txBody>
                  <a:tcPr marL="0" marR="0" marT="0" marB="0" anchor="ctr"/>
                </a:tc>
                <a:tc>
                  <a:txBody>
                    <a:bodyPr/>
                    <a:lstStyle/>
                    <a:p>
                      <a:pPr algn="ctr"/>
                      <a:r>
                        <a:rPr lang="en-US">
                          <a:effectLst/>
                        </a:rPr>
                        <a:t>Test</a:t>
                      </a:r>
                    </a:p>
                  </a:txBody>
                  <a:tcPr marL="0" marR="0" marT="0" marB="0" anchor="ctr"/>
                </a:tc>
                <a:tc>
                  <a:txBody>
                    <a:bodyPr/>
                    <a:lstStyle/>
                    <a:p>
                      <a:pPr algn="ctr"/>
                      <a:r>
                        <a:rPr lang="en-US">
                          <a:effectLst/>
                        </a:rPr>
                        <a:t>Train</a:t>
                      </a:r>
                    </a:p>
                  </a:txBody>
                  <a:tcPr marL="0" marR="0" marT="0" marB="0" anchor="ctr"/>
                </a:tc>
                <a:tc>
                  <a:txBody>
                    <a:bodyPr/>
                    <a:lstStyle/>
                    <a:p>
                      <a:pPr algn="ctr"/>
                      <a:r>
                        <a:rPr lang="en-US">
                          <a:effectLst/>
                        </a:rPr>
                        <a:t>Valid</a:t>
                      </a:r>
                    </a:p>
                  </a:txBody>
                  <a:tcPr marL="0" marR="0" marT="0" marB="0" anchor="ctr"/>
                </a:tc>
                <a:tc>
                  <a:txBody>
                    <a:bodyPr/>
                    <a:lstStyle/>
                    <a:p>
                      <a:pPr algn="ctr"/>
                      <a:r>
                        <a:rPr lang="en-US">
                          <a:effectLst/>
                        </a:rPr>
                        <a:t>Test</a:t>
                      </a:r>
                    </a:p>
                  </a:txBody>
                  <a:tcPr marL="0" marR="0" marT="0" marB="0" anchor="ctr"/>
                </a:tc>
                <a:tc>
                  <a:txBody>
                    <a:bodyPr/>
                    <a:lstStyle/>
                    <a:p>
                      <a:pPr algn="ctr"/>
                      <a:r>
                        <a:rPr lang="en-US">
                          <a:effectLst/>
                        </a:rPr>
                        <a:t>Train</a:t>
                      </a:r>
                    </a:p>
                  </a:txBody>
                  <a:tcPr marL="0" marR="0" marT="0" marB="0" anchor="ctr"/>
                </a:tc>
                <a:tc>
                  <a:txBody>
                    <a:bodyPr/>
                    <a:lstStyle/>
                    <a:p>
                      <a:pPr algn="ctr"/>
                      <a:r>
                        <a:rPr lang="en-US">
                          <a:effectLst/>
                        </a:rPr>
                        <a:t>Valid</a:t>
                      </a:r>
                    </a:p>
                  </a:txBody>
                  <a:tcPr marL="0" marR="0" marT="0" marB="0" anchor="ctr"/>
                </a:tc>
                <a:tc>
                  <a:txBody>
                    <a:bodyPr/>
                    <a:lstStyle/>
                    <a:p>
                      <a:pPr algn="ctr"/>
                      <a:r>
                        <a:rPr lang="en-US">
                          <a:effectLst/>
                        </a:rPr>
                        <a:t>Test</a:t>
                      </a:r>
                    </a:p>
                  </a:txBody>
                  <a:tcPr marL="0" marR="0" marT="0" marB="0" anchor="ctr"/>
                </a:tc>
                <a:extLst>
                  <a:ext uri="{0D108BD9-81ED-4DB2-BD59-A6C34878D82A}">
                    <a16:rowId xmlns:a16="http://schemas.microsoft.com/office/drawing/2014/main" val="3323018869"/>
                  </a:ext>
                </a:extLst>
              </a:tr>
              <a:tr h="744681">
                <a:tc>
                  <a:txBody>
                    <a:bodyPr/>
                    <a:lstStyle/>
                    <a:p>
                      <a:pPr algn="ctr"/>
                      <a:r>
                        <a:rPr lang="en-US">
                          <a:effectLst/>
                        </a:rPr>
                        <a:t>small VGGNet</a:t>
                      </a:r>
                    </a:p>
                  </a:txBody>
                  <a:tcPr marL="0" marR="0" marT="0" marB="0" anchor="ctr"/>
                </a:tc>
                <a:tc>
                  <a:txBody>
                    <a:bodyPr/>
                    <a:lstStyle/>
                    <a:p>
                      <a:pPr algn="ctr"/>
                      <a:r>
                        <a:rPr lang="en-US">
                          <a:effectLst/>
                        </a:rPr>
                        <a:t>0.181</a:t>
                      </a:r>
                    </a:p>
                  </a:txBody>
                  <a:tcPr marL="0" marR="0" marT="0" marB="0" anchor="ctr"/>
                </a:tc>
                <a:tc>
                  <a:txBody>
                    <a:bodyPr/>
                    <a:lstStyle/>
                    <a:p>
                      <a:pPr algn="ctr"/>
                      <a:r>
                        <a:rPr lang="en-US">
                          <a:effectLst/>
                        </a:rPr>
                        <a:t>0.492</a:t>
                      </a:r>
                    </a:p>
                  </a:txBody>
                  <a:tcPr marL="0" marR="0" marT="0" marB="0" anchor="ctr"/>
                </a:tc>
                <a:tc>
                  <a:txBody>
                    <a:bodyPr/>
                    <a:lstStyle/>
                    <a:p>
                      <a:pPr algn="ctr"/>
                      <a:r>
                        <a:rPr lang="en-US">
                          <a:effectLst/>
                        </a:rPr>
                        <a:t>0.938</a:t>
                      </a:r>
                    </a:p>
                  </a:txBody>
                  <a:tcPr marL="0" marR="0" marT="0" marB="0" anchor="ctr"/>
                </a:tc>
                <a:tc>
                  <a:txBody>
                    <a:bodyPr/>
                    <a:lstStyle/>
                    <a:p>
                      <a:pPr algn="ctr"/>
                      <a:r>
                        <a:rPr lang="en-US">
                          <a:effectLst/>
                        </a:rPr>
                        <a:t>0.929</a:t>
                      </a:r>
                    </a:p>
                  </a:txBody>
                  <a:tcPr marL="0" marR="0" marT="0" marB="0" anchor="ctr"/>
                </a:tc>
                <a:tc>
                  <a:txBody>
                    <a:bodyPr/>
                    <a:lstStyle/>
                    <a:p>
                      <a:pPr algn="ctr"/>
                      <a:r>
                        <a:rPr lang="en-US">
                          <a:effectLst/>
                        </a:rPr>
                        <a:t>0.826</a:t>
                      </a:r>
                    </a:p>
                  </a:txBody>
                  <a:tcPr marL="0" marR="0" marT="0" marB="0" anchor="ctr"/>
                </a:tc>
                <a:tc>
                  <a:txBody>
                    <a:bodyPr/>
                    <a:lstStyle/>
                    <a:p>
                      <a:pPr algn="ctr"/>
                      <a:r>
                        <a:rPr lang="en-US">
                          <a:effectLst/>
                        </a:rPr>
                        <a:t>0.724</a:t>
                      </a:r>
                    </a:p>
                  </a:txBody>
                  <a:tcPr marL="0" marR="0" marT="0" marB="0" anchor="ctr"/>
                </a:tc>
                <a:tc>
                  <a:txBody>
                    <a:bodyPr/>
                    <a:lstStyle/>
                    <a:p>
                      <a:pPr algn="ctr"/>
                      <a:r>
                        <a:rPr lang="en-US">
                          <a:effectLst/>
                        </a:rPr>
                        <a:t>/</a:t>
                      </a:r>
                    </a:p>
                  </a:txBody>
                  <a:tcPr marL="0" marR="0" marT="0" marB="0" anchor="ctr"/>
                </a:tc>
                <a:tc>
                  <a:txBody>
                    <a:bodyPr/>
                    <a:lstStyle/>
                    <a:p>
                      <a:pPr algn="ctr"/>
                      <a:r>
                        <a:rPr lang="en-US">
                          <a:effectLst/>
                        </a:rPr>
                        <a:t>/</a:t>
                      </a:r>
                    </a:p>
                  </a:txBody>
                  <a:tcPr marL="0" marR="0" marT="0" marB="0" anchor="ctr"/>
                </a:tc>
                <a:tc>
                  <a:txBody>
                    <a:bodyPr/>
                    <a:lstStyle/>
                    <a:p>
                      <a:pPr algn="ctr"/>
                      <a:r>
                        <a:rPr lang="en-US">
                          <a:effectLst/>
                        </a:rPr>
                        <a:t>/</a:t>
                      </a:r>
                    </a:p>
                  </a:txBody>
                  <a:tcPr marL="0" marR="0" marT="0" marB="0" anchor="ctr"/>
                </a:tc>
                <a:extLst>
                  <a:ext uri="{0D108BD9-81ED-4DB2-BD59-A6C34878D82A}">
                    <a16:rowId xmlns:a16="http://schemas.microsoft.com/office/drawing/2014/main" val="2859756084"/>
                  </a:ext>
                </a:extLst>
              </a:tr>
              <a:tr h="372340">
                <a:tc>
                  <a:txBody>
                    <a:bodyPr/>
                    <a:lstStyle/>
                    <a:p>
                      <a:pPr algn="ctr"/>
                      <a:r>
                        <a:rPr lang="en-US">
                          <a:effectLst/>
                        </a:rPr>
                        <a:t>ResNet50</a:t>
                      </a:r>
                    </a:p>
                  </a:txBody>
                  <a:tcPr marL="0" marR="0" marT="0" marB="0" anchor="ctr"/>
                </a:tc>
                <a:tc>
                  <a:txBody>
                    <a:bodyPr/>
                    <a:lstStyle/>
                    <a:p>
                      <a:pPr algn="ctr"/>
                      <a:r>
                        <a:rPr lang="en-US">
                          <a:effectLst/>
                        </a:rPr>
                        <a:t>0.179</a:t>
                      </a:r>
                    </a:p>
                  </a:txBody>
                  <a:tcPr marL="0" marR="0" marT="0" marB="0" anchor="ctr"/>
                </a:tc>
                <a:tc>
                  <a:txBody>
                    <a:bodyPr/>
                    <a:lstStyle/>
                    <a:p>
                      <a:pPr algn="ctr"/>
                      <a:r>
                        <a:rPr lang="en-US">
                          <a:effectLst/>
                        </a:rPr>
                        <a:t>0.487</a:t>
                      </a:r>
                    </a:p>
                  </a:txBody>
                  <a:tcPr marL="0" marR="0" marT="0" marB="0" anchor="ctr"/>
                </a:tc>
                <a:tc>
                  <a:txBody>
                    <a:bodyPr/>
                    <a:lstStyle/>
                    <a:p>
                      <a:pPr algn="ctr"/>
                      <a:r>
                        <a:rPr lang="en-US">
                          <a:effectLst/>
                        </a:rPr>
                        <a:t>/</a:t>
                      </a:r>
                    </a:p>
                  </a:txBody>
                  <a:tcPr marL="0" marR="0" marT="0" marB="0" anchor="ctr"/>
                </a:tc>
                <a:tc>
                  <a:txBody>
                    <a:bodyPr/>
                    <a:lstStyle/>
                    <a:p>
                      <a:pPr algn="ctr"/>
                      <a:r>
                        <a:rPr lang="en-US">
                          <a:effectLst/>
                        </a:rPr>
                        <a:t>0.930</a:t>
                      </a:r>
                    </a:p>
                  </a:txBody>
                  <a:tcPr marL="0" marR="0" marT="0" marB="0" anchor="ctr"/>
                </a:tc>
                <a:tc>
                  <a:txBody>
                    <a:bodyPr/>
                    <a:lstStyle/>
                    <a:p>
                      <a:pPr algn="ctr"/>
                      <a:r>
                        <a:rPr lang="en-US">
                          <a:effectLst/>
                        </a:rPr>
                        <a:t>0.793</a:t>
                      </a:r>
                    </a:p>
                  </a:txBody>
                  <a:tcPr marL="0" marR="0" marT="0" marB="0" anchor="ctr"/>
                </a:tc>
                <a:tc>
                  <a:txBody>
                    <a:bodyPr/>
                    <a:lstStyle/>
                    <a:p>
                      <a:pPr algn="ctr"/>
                      <a:r>
                        <a:rPr lang="en-US">
                          <a:effectLst/>
                        </a:rPr>
                        <a:t>/</a:t>
                      </a:r>
                    </a:p>
                  </a:txBody>
                  <a:tcPr marL="0" marR="0" marT="0" marB="0" anchor="ctr"/>
                </a:tc>
                <a:tc>
                  <a:txBody>
                    <a:bodyPr/>
                    <a:lstStyle/>
                    <a:p>
                      <a:pPr algn="ctr"/>
                      <a:r>
                        <a:rPr lang="en-US">
                          <a:effectLst/>
                        </a:rPr>
                        <a:t>0.982</a:t>
                      </a:r>
                    </a:p>
                  </a:txBody>
                  <a:tcPr marL="0" marR="0" marT="0" marB="0" anchor="ctr"/>
                </a:tc>
                <a:tc>
                  <a:txBody>
                    <a:bodyPr/>
                    <a:lstStyle/>
                    <a:p>
                      <a:pPr algn="ctr"/>
                      <a:r>
                        <a:rPr lang="en-US">
                          <a:effectLst/>
                        </a:rPr>
                        <a:t>0.915</a:t>
                      </a:r>
                    </a:p>
                  </a:txBody>
                  <a:tcPr marL="0" marR="0" marT="0" marB="0" anchor="ctr"/>
                </a:tc>
                <a:tc>
                  <a:txBody>
                    <a:bodyPr/>
                    <a:lstStyle/>
                    <a:p>
                      <a:pPr algn="ctr"/>
                      <a:r>
                        <a:rPr lang="en-US">
                          <a:effectLst/>
                        </a:rPr>
                        <a:t>/</a:t>
                      </a:r>
                    </a:p>
                  </a:txBody>
                  <a:tcPr marL="0" marR="0" marT="0" marB="0" anchor="ctr"/>
                </a:tc>
                <a:extLst>
                  <a:ext uri="{0D108BD9-81ED-4DB2-BD59-A6C34878D82A}">
                    <a16:rowId xmlns:a16="http://schemas.microsoft.com/office/drawing/2014/main" val="2775607287"/>
                  </a:ext>
                </a:extLst>
              </a:tr>
              <a:tr h="744681">
                <a:tc>
                  <a:txBody>
                    <a:bodyPr/>
                    <a:lstStyle/>
                    <a:p>
                      <a:pPr algn="ctr"/>
                      <a:r>
                        <a:rPr lang="en-US">
                          <a:effectLst/>
                        </a:rPr>
                        <a:t>InceptionV3</a:t>
                      </a:r>
                    </a:p>
                  </a:txBody>
                  <a:tcPr marL="0" marR="0" marT="0" marB="0" anchor="ctr"/>
                </a:tc>
                <a:tc>
                  <a:txBody>
                    <a:bodyPr/>
                    <a:lstStyle/>
                    <a:p>
                      <a:pPr algn="ctr"/>
                      <a:r>
                        <a:rPr lang="en-US">
                          <a:effectLst/>
                        </a:rPr>
                        <a:t>/</a:t>
                      </a:r>
                    </a:p>
                  </a:txBody>
                  <a:tcPr marL="0" marR="0" marT="0" marB="0" anchor="ctr"/>
                </a:tc>
                <a:tc>
                  <a:txBody>
                    <a:bodyPr/>
                    <a:lstStyle/>
                    <a:p>
                      <a:pPr algn="ctr"/>
                      <a:r>
                        <a:rPr lang="en-US">
                          <a:effectLst/>
                        </a:rPr>
                        <a:t>/</a:t>
                      </a:r>
                    </a:p>
                  </a:txBody>
                  <a:tcPr marL="0" marR="0" marT="0" marB="0" anchor="ctr"/>
                </a:tc>
                <a:tc>
                  <a:txBody>
                    <a:bodyPr/>
                    <a:lstStyle/>
                    <a:p>
                      <a:pPr algn="ctr"/>
                      <a:r>
                        <a:rPr lang="en-US">
                          <a:effectLst/>
                        </a:rPr>
                        <a:t>0.510</a:t>
                      </a:r>
                    </a:p>
                  </a:txBody>
                  <a:tcPr marL="0" marR="0" marT="0" marB="0" anchor="ctr"/>
                </a:tc>
                <a:tc>
                  <a:txBody>
                    <a:bodyPr/>
                    <a:lstStyle/>
                    <a:p>
                      <a:pPr algn="ctr"/>
                      <a:r>
                        <a:rPr lang="en-US">
                          <a:effectLst/>
                        </a:rPr>
                        <a:t>/</a:t>
                      </a:r>
                    </a:p>
                  </a:txBody>
                  <a:tcPr marL="0" marR="0" marT="0" marB="0" anchor="ctr"/>
                </a:tc>
                <a:tc>
                  <a:txBody>
                    <a:bodyPr/>
                    <a:lstStyle/>
                    <a:p>
                      <a:pPr algn="ctr"/>
                      <a:r>
                        <a:rPr lang="en-US">
                          <a:effectLst/>
                        </a:rPr>
                        <a:t>/</a:t>
                      </a:r>
                    </a:p>
                  </a:txBody>
                  <a:tcPr marL="0" marR="0" marT="0" marB="0" anchor="ctr"/>
                </a:tc>
                <a:tc>
                  <a:txBody>
                    <a:bodyPr/>
                    <a:lstStyle/>
                    <a:p>
                      <a:pPr algn="ctr"/>
                      <a:r>
                        <a:rPr lang="en-US">
                          <a:effectLst/>
                        </a:rPr>
                        <a:t>0.807</a:t>
                      </a:r>
                    </a:p>
                  </a:txBody>
                  <a:tcPr marL="0" marR="0" marT="0" marB="0" anchor="ctr"/>
                </a:tc>
                <a:tc>
                  <a:txBody>
                    <a:bodyPr/>
                    <a:lstStyle/>
                    <a:p>
                      <a:pPr algn="ctr"/>
                      <a:r>
                        <a:rPr lang="en-US">
                          <a:effectLst/>
                        </a:rPr>
                        <a:t>/</a:t>
                      </a:r>
                    </a:p>
                  </a:txBody>
                  <a:tcPr marL="0" marR="0" marT="0" marB="0" anchor="ctr"/>
                </a:tc>
                <a:tc>
                  <a:txBody>
                    <a:bodyPr/>
                    <a:lstStyle/>
                    <a:p>
                      <a:pPr algn="ctr"/>
                      <a:r>
                        <a:rPr lang="en-US">
                          <a:effectLst/>
                        </a:rPr>
                        <a:t>/</a:t>
                      </a:r>
                    </a:p>
                  </a:txBody>
                  <a:tcPr marL="0" marR="0" marT="0" marB="0" anchor="ctr"/>
                </a:tc>
                <a:tc>
                  <a:txBody>
                    <a:bodyPr/>
                    <a:lstStyle/>
                    <a:p>
                      <a:pPr algn="ctr"/>
                      <a:r>
                        <a:rPr lang="en-US">
                          <a:effectLst/>
                        </a:rPr>
                        <a:t>0.934</a:t>
                      </a:r>
                    </a:p>
                  </a:txBody>
                  <a:tcPr marL="0" marR="0" marT="0" marB="0" anchor="ctr"/>
                </a:tc>
                <a:extLst>
                  <a:ext uri="{0D108BD9-81ED-4DB2-BD59-A6C34878D82A}">
                    <a16:rowId xmlns:a16="http://schemas.microsoft.com/office/drawing/2014/main" val="168506456"/>
                  </a:ext>
                </a:extLst>
              </a:tr>
            </a:tbl>
          </a:graphicData>
        </a:graphic>
      </p:graphicFrame>
      <p:sp>
        <p:nvSpPr>
          <p:cNvPr id="4" name="Google Shape;120;p18">
            <a:extLst>
              <a:ext uri="{FF2B5EF4-FFF2-40B4-BE49-F238E27FC236}">
                <a16:creationId xmlns:a16="http://schemas.microsoft.com/office/drawing/2014/main" id="{A5708134-5699-4C97-8BCE-14F81D35A964}"/>
              </a:ext>
            </a:extLst>
          </p:cNvPr>
          <p:cNvSpPr txBox="1"/>
          <p:nvPr/>
        </p:nvSpPr>
        <p:spPr>
          <a:xfrm>
            <a:off x="1064003" y="5121165"/>
            <a:ext cx="9946000" cy="882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50" kern="0">
                <a:solidFill>
                  <a:srgbClr val="000000"/>
                </a:solidFill>
                <a:latin typeface="Arial"/>
                <a:cs typeface="Arial"/>
                <a:sym typeface="Arial"/>
              </a:rPr>
              <a:t>Among the 3 CNN architectures (small VGGNet, ResNet50 and InceptionV3), InceptionV3 performs the best and is thus chosen as the baseline model for refinement. </a:t>
            </a:r>
          </a:p>
          <a:p>
            <a:pPr defTabSz="1219170">
              <a:buClr>
                <a:srgbClr val="000000"/>
              </a:buClr>
            </a:pPr>
            <a:r>
              <a:rPr lang="en" sz="1850" kern="0">
                <a:solidFill>
                  <a:srgbClr val="000000"/>
                </a:solidFill>
                <a:latin typeface="Arial"/>
                <a:cs typeface="Arial"/>
              </a:rPr>
              <a:t>(will try to provide missing stats for the final report depending on time constraints).</a:t>
            </a:r>
            <a:endParaRPr lang="en" sz="1850" kern="0" dirty="0">
              <a:solidFill>
                <a:srgbClr val="000000"/>
              </a:solidFill>
              <a:latin typeface="Arial"/>
              <a:cs typeface="Arial"/>
            </a:endParaRPr>
          </a:p>
        </p:txBody>
      </p:sp>
    </p:spTree>
    <p:extLst>
      <p:ext uri="{BB962C8B-B14F-4D97-AF65-F5344CB8AC3E}">
        <p14:creationId xmlns:p14="http://schemas.microsoft.com/office/powerpoint/2010/main" val="3076920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subTitle" idx="1"/>
          </p:nvPr>
        </p:nvSpPr>
        <p:spPr>
          <a:xfrm>
            <a:off x="188333" y="156000"/>
            <a:ext cx="11360800" cy="1056800"/>
          </a:xfrm>
          <a:prstGeom prst="rect">
            <a:avLst/>
          </a:prstGeom>
        </p:spPr>
        <p:txBody>
          <a:bodyPr spcFirstLastPara="1" wrap="square" lIns="121900" tIns="121900" rIns="121900" bIns="121900" anchor="t" anchorCtr="0">
            <a:noAutofit/>
          </a:bodyPr>
          <a:lstStyle/>
          <a:p>
            <a:pPr marL="0" indent="0" algn="l"/>
            <a:r>
              <a:rPr lang="en"/>
              <a:t>Architecture of Step-2 Models</a:t>
            </a:r>
            <a:endParaRPr/>
          </a:p>
        </p:txBody>
      </p:sp>
      <p:sp>
        <p:nvSpPr>
          <p:cNvPr id="134" name="Google Shape;134;p20"/>
          <p:cNvSpPr txBox="1"/>
          <p:nvPr/>
        </p:nvSpPr>
        <p:spPr>
          <a:xfrm>
            <a:off x="715800" y="5948933"/>
            <a:ext cx="10760400" cy="5480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pPr>
            <a:r>
              <a:rPr lang="en" sz="1467" kern="0">
                <a:solidFill>
                  <a:srgbClr val="000000"/>
                </a:solidFill>
                <a:latin typeface="Arial"/>
                <a:cs typeface="Arial"/>
                <a:sym typeface="Arial"/>
              </a:rPr>
              <a:t>Figure xx. Architecture of Step-2 Models: (a) CNN and (b) fully-connected.</a:t>
            </a:r>
            <a:endParaRPr sz="1867" kern="0">
              <a:solidFill>
                <a:srgbClr val="000000"/>
              </a:solidFill>
              <a:latin typeface="Arial"/>
              <a:cs typeface="Arial"/>
              <a:sym typeface="Arial"/>
            </a:endParaRPr>
          </a:p>
        </p:txBody>
      </p:sp>
      <p:sp>
        <p:nvSpPr>
          <p:cNvPr id="135" name="Google Shape;135;p20"/>
          <p:cNvSpPr txBox="1"/>
          <p:nvPr/>
        </p:nvSpPr>
        <p:spPr>
          <a:xfrm>
            <a:off x="2860833" y="5454333"/>
            <a:ext cx="815600" cy="6148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(a)</a:t>
            </a:r>
            <a:endParaRPr sz="1867" kern="0">
              <a:solidFill>
                <a:srgbClr val="000000"/>
              </a:solidFill>
              <a:latin typeface="Arial"/>
              <a:cs typeface="Arial"/>
              <a:sym typeface="Arial"/>
            </a:endParaRPr>
          </a:p>
        </p:txBody>
      </p:sp>
      <p:sp>
        <p:nvSpPr>
          <p:cNvPr id="136" name="Google Shape;136;p20"/>
          <p:cNvSpPr txBox="1"/>
          <p:nvPr/>
        </p:nvSpPr>
        <p:spPr>
          <a:xfrm>
            <a:off x="8892667" y="5454333"/>
            <a:ext cx="815600" cy="6148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(b)</a:t>
            </a:r>
            <a:endParaRPr sz="1867" kern="0">
              <a:solidFill>
                <a:srgbClr val="000000"/>
              </a:solidFill>
              <a:latin typeface="Arial"/>
              <a:cs typeface="Arial"/>
              <a:sym typeface="Arial"/>
            </a:endParaRPr>
          </a:p>
        </p:txBody>
      </p:sp>
      <p:pic>
        <p:nvPicPr>
          <p:cNvPr id="137" name="Google Shape;137;p20"/>
          <p:cNvPicPr preferRelativeResize="0"/>
          <p:nvPr/>
        </p:nvPicPr>
        <p:blipFill>
          <a:blip r:embed="rId3">
            <a:alphaModFix/>
          </a:blip>
          <a:stretch>
            <a:fillRect/>
          </a:stretch>
        </p:blipFill>
        <p:spPr>
          <a:xfrm>
            <a:off x="425951" y="1416000"/>
            <a:ext cx="5578375" cy="3835133"/>
          </a:xfrm>
          <a:prstGeom prst="rect">
            <a:avLst/>
          </a:prstGeom>
          <a:noFill/>
          <a:ln>
            <a:noFill/>
          </a:ln>
        </p:spPr>
      </p:pic>
      <p:pic>
        <p:nvPicPr>
          <p:cNvPr id="138" name="Google Shape;138;p20"/>
          <p:cNvPicPr preferRelativeResize="0"/>
          <p:nvPr/>
        </p:nvPicPr>
        <p:blipFill>
          <a:blip r:embed="rId4">
            <a:alphaModFix/>
          </a:blip>
          <a:stretch>
            <a:fillRect/>
          </a:stretch>
        </p:blipFill>
        <p:spPr>
          <a:xfrm>
            <a:off x="6265509" y="1416000"/>
            <a:ext cx="5578375" cy="3835133"/>
          </a:xfrm>
          <a:prstGeom prst="rect">
            <a:avLst/>
          </a:prstGeom>
          <a:noFill/>
          <a:ln>
            <a:noFill/>
          </a:ln>
        </p:spPr>
      </p:pic>
    </p:spTree>
    <p:extLst>
      <p:ext uri="{BB962C8B-B14F-4D97-AF65-F5344CB8AC3E}">
        <p14:creationId xmlns:p14="http://schemas.microsoft.com/office/powerpoint/2010/main" val="3526261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subTitle" idx="1"/>
          </p:nvPr>
        </p:nvSpPr>
        <p:spPr>
          <a:xfrm>
            <a:off x="188333" y="156000"/>
            <a:ext cx="11360800" cy="1056800"/>
          </a:xfrm>
          <a:prstGeom prst="rect">
            <a:avLst/>
          </a:prstGeom>
        </p:spPr>
        <p:txBody>
          <a:bodyPr spcFirstLastPara="1" wrap="square" lIns="121900" tIns="121900" rIns="121900" bIns="121900" anchor="t" anchorCtr="0">
            <a:noAutofit/>
          </a:bodyPr>
          <a:lstStyle/>
          <a:p>
            <a:pPr marL="0" indent="0" algn="l"/>
            <a:r>
              <a:rPr lang="en"/>
              <a:t>Step-2 Results</a:t>
            </a:r>
            <a:endParaRPr/>
          </a:p>
        </p:txBody>
      </p:sp>
      <p:pic>
        <p:nvPicPr>
          <p:cNvPr id="2" name="Picture 2" descr="A close up of text on a white background&#10;&#10;Description generated with high confidence">
            <a:extLst>
              <a:ext uri="{FF2B5EF4-FFF2-40B4-BE49-F238E27FC236}">
                <a16:creationId xmlns:a16="http://schemas.microsoft.com/office/drawing/2014/main" id="{CF347414-9B90-432E-8B60-D397611B438C}"/>
              </a:ext>
            </a:extLst>
          </p:cNvPr>
          <p:cNvPicPr>
            <a:picLocks noChangeAspect="1"/>
          </p:cNvPicPr>
          <p:nvPr/>
        </p:nvPicPr>
        <p:blipFill>
          <a:blip r:embed="rId3"/>
          <a:stretch>
            <a:fillRect/>
          </a:stretch>
        </p:blipFill>
        <p:spPr>
          <a:xfrm>
            <a:off x="2135332" y="1215784"/>
            <a:ext cx="6743700" cy="4686204"/>
          </a:xfrm>
          <a:prstGeom prst="rect">
            <a:avLst/>
          </a:prstGeom>
        </p:spPr>
      </p:pic>
      <p:sp>
        <p:nvSpPr>
          <p:cNvPr id="4" name="Google Shape;134;p20">
            <a:extLst>
              <a:ext uri="{FF2B5EF4-FFF2-40B4-BE49-F238E27FC236}">
                <a16:creationId xmlns:a16="http://schemas.microsoft.com/office/drawing/2014/main" id="{AF9686A5-C0A5-4AB0-BE7C-3AA89EBA0188}"/>
              </a:ext>
            </a:extLst>
          </p:cNvPr>
          <p:cNvSpPr txBox="1"/>
          <p:nvPr/>
        </p:nvSpPr>
        <p:spPr>
          <a:xfrm>
            <a:off x="585914" y="5948933"/>
            <a:ext cx="10760400" cy="5480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pPr>
            <a:r>
              <a:rPr lang="en" sz="1450" kern="0" dirty="0">
                <a:solidFill>
                  <a:srgbClr val="000000"/>
                </a:solidFill>
                <a:latin typeface="Arial"/>
                <a:cs typeface="Arial"/>
                <a:sym typeface="Arial"/>
              </a:rPr>
              <a:t>Figure xx. Training History of Step-2 MLP Model (20 samples).</a:t>
            </a:r>
            <a:endParaRPr sz="1867" kern="0" dirty="0">
              <a:solidFill>
                <a:srgbClr val="000000"/>
              </a:solidFill>
              <a:latin typeface="Arial"/>
              <a:cs typeface="Arial"/>
              <a:sym typeface="Arial"/>
            </a:endParaRPr>
          </a:p>
        </p:txBody>
      </p:sp>
    </p:spTree>
    <p:extLst>
      <p:ext uri="{BB962C8B-B14F-4D97-AF65-F5344CB8AC3E}">
        <p14:creationId xmlns:p14="http://schemas.microsoft.com/office/powerpoint/2010/main" val="15784019"/>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Century School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2914</TotalTime>
  <Words>825</Words>
  <Application>Microsoft Macintosh PowerPoint</Application>
  <PresentationFormat>Widescreen</PresentationFormat>
  <Paragraphs>158</Paragraphs>
  <Slides>18</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Arial</vt:lpstr>
      <vt:lpstr>Calibri</vt:lpstr>
      <vt:lpstr>Cambria Math</vt:lpstr>
      <vt:lpstr>Century Schoolbook</vt:lpstr>
      <vt:lpstr>Franklin Gothic Book</vt:lpstr>
      <vt:lpstr>Times New Roman</vt:lpstr>
      <vt:lpstr>Wingdings 2</vt:lpstr>
      <vt:lpstr>DividendVTI</vt:lpstr>
      <vt:lpstr>Simple Light</vt:lpstr>
      <vt:lpstr>Classification of Breast Metastasis Whole-Slide Images for CAMELYON 17 Challenge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of Breast Metastasis Whole-Slide Images for CAMELYON 17 Challenge </dc:title>
  <dc:creator>Liang, Dong</dc:creator>
  <cp:lastModifiedBy>Liang, Dong</cp:lastModifiedBy>
  <cp:revision>5</cp:revision>
  <dcterms:created xsi:type="dcterms:W3CDTF">2019-12-13T00:24:15Z</dcterms:created>
  <dcterms:modified xsi:type="dcterms:W3CDTF">2020-03-02T00:38:53Z</dcterms:modified>
</cp:coreProperties>
</file>